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3"/>
  </p:notesMasterIdLst>
  <p:sldIdLst>
    <p:sldId id="256" r:id="rId2"/>
    <p:sldId id="303" r:id="rId3"/>
    <p:sldId id="258" r:id="rId4"/>
    <p:sldId id="259" r:id="rId5"/>
    <p:sldId id="260" r:id="rId6"/>
    <p:sldId id="261" r:id="rId7"/>
    <p:sldId id="304" r:id="rId8"/>
    <p:sldId id="274" r:id="rId9"/>
    <p:sldId id="287" r:id="rId10"/>
    <p:sldId id="277" r:id="rId11"/>
    <p:sldId id="281" r:id="rId12"/>
    <p:sldId id="282" r:id="rId13"/>
    <p:sldId id="283" r:id="rId14"/>
    <p:sldId id="289" r:id="rId15"/>
    <p:sldId id="286" r:id="rId16"/>
    <p:sldId id="290" r:id="rId17"/>
    <p:sldId id="291" r:id="rId18"/>
    <p:sldId id="292" r:id="rId19"/>
    <p:sldId id="285" r:id="rId20"/>
    <p:sldId id="280" r:id="rId21"/>
    <p:sldId id="305" r:id="rId22"/>
    <p:sldId id="279" r:id="rId23"/>
    <p:sldId id="306" r:id="rId24"/>
    <p:sldId id="307" r:id="rId25"/>
    <p:sldId id="308" r:id="rId26"/>
    <p:sldId id="264" r:id="rId27"/>
    <p:sldId id="309" r:id="rId28"/>
    <p:sldId id="311" r:id="rId29"/>
    <p:sldId id="297" r:id="rId30"/>
    <p:sldId id="298" r:id="rId31"/>
    <p:sldId id="299" r:id="rId32"/>
    <p:sldId id="310" r:id="rId33"/>
    <p:sldId id="266" r:id="rId34"/>
    <p:sldId id="267" r:id="rId35"/>
    <p:sldId id="300" r:id="rId36"/>
    <p:sldId id="301" r:id="rId37"/>
    <p:sldId id="302" r:id="rId38"/>
    <p:sldId id="271" r:id="rId39"/>
    <p:sldId id="272" r:id="rId40"/>
    <p:sldId id="273" r:id="rId41"/>
    <p:sldId id="312"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5669F0B-AE11-4CB3-88BF-D09F2E8C407E}">
          <p14:sldIdLst>
            <p14:sldId id="256"/>
            <p14:sldId id="303"/>
            <p14:sldId id="258"/>
            <p14:sldId id="259"/>
            <p14:sldId id="260"/>
            <p14:sldId id="261"/>
            <p14:sldId id="304"/>
            <p14:sldId id="274"/>
            <p14:sldId id="287"/>
            <p14:sldId id="277"/>
            <p14:sldId id="281"/>
            <p14:sldId id="282"/>
            <p14:sldId id="283"/>
            <p14:sldId id="289"/>
            <p14:sldId id="286"/>
            <p14:sldId id="290"/>
            <p14:sldId id="291"/>
            <p14:sldId id="292"/>
            <p14:sldId id="285"/>
            <p14:sldId id="280"/>
            <p14:sldId id="305"/>
            <p14:sldId id="279"/>
            <p14:sldId id="306"/>
            <p14:sldId id="307"/>
            <p14:sldId id="308"/>
            <p14:sldId id="264"/>
            <p14:sldId id="309"/>
            <p14:sldId id="311"/>
            <p14:sldId id="297"/>
            <p14:sldId id="298"/>
            <p14:sldId id="299"/>
            <p14:sldId id="310"/>
            <p14:sldId id="266"/>
            <p14:sldId id="267"/>
            <p14:sldId id="300"/>
            <p14:sldId id="301"/>
            <p14:sldId id="302"/>
            <p14:sldId id="271"/>
            <p14:sldId id="272"/>
            <p14:sldId id="273"/>
            <p14:sldId id="312"/>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7" d="100"/>
          <a:sy n="107" d="100"/>
        </p:scale>
        <p:origin x="64" y="1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bitha priya" userId="f47b5988bbe17c72" providerId="LiveId" clId="{71B7310C-B070-4956-BD47-9CF0A613F66F}"/>
    <pc:docChg chg="modSld">
      <pc:chgData name="sabitha priya" userId="f47b5988bbe17c72" providerId="LiveId" clId="{71B7310C-B070-4956-BD47-9CF0A613F66F}" dt="2023-07-26T16:52:20.486" v="2" actId="14100"/>
      <pc:docMkLst>
        <pc:docMk/>
      </pc:docMkLst>
      <pc:sldChg chg="modSp mod">
        <pc:chgData name="sabitha priya" userId="f47b5988bbe17c72" providerId="LiveId" clId="{71B7310C-B070-4956-BD47-9CF0A613F66F}" dt="2023-07-26T16:52:20.486" v="2" actId="14100"/>
        <pc:sldMkLst>
          <pc:docMk/>
          <pc:sldMk cId="3153876290" sldId="279"/>
        </pc:sldMkLst>
        <pc:graphicFrameChg chg="mod modGraphic">
          <ac:chgData name="sabitha priya" userId="f47b5988bbe17c72" providerId="LiveId" clId="{71B7310C-B070-4956-BD47-9CF0A613F66F}" dt="2023-07-26T16:52:20.486" v="2" actId="14100"/>
          <ac:graphicFrameMkLst>
            <pc:docMk/>
            <pc:sldMk cId="3153876290" sldId="279"/>
            <ac:graphicFrameMk id="3" creationId="{030BD55B-3398-F50F-12D3-E03522DF990C}"/>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600192f5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5600192f5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23.jpg"/><Relationship Id="rId4" Type="http://schemas.openxmlformats.org/officeDocument/2006/relationships/image" Target="../media/image22.jp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5.jp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lotusherbals.com/" TargetMode="External"/><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693480" y="906982"/>
            <a:ext cx="8056509" cy="223750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Comprehensive Digital Marketing </a:t>
            </a:r>
            <a:endParaRPr sz="2900" b="1" dirty="0">
              <a:solidFill>
                <a:srgbClr val="434343"/>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endParaRPr>
          </a:p>
          <a:p>
            <a:pPr marL="0" lvl="0" indent="0" algn="ctr" rtl="0">
              <a:lnSpc>
                <a:spcPct val="115000"/>
              </a:lnSpc>
              <a:spcBef>
                <a:spcPts val="0"/>
              </a:spcBef>
              <a:spcAft>
                <a:spcPts val="0"/>
              </a:spcAft>
              <a:buNone/>
            </a:pPr>
            <a:r>
              <a:rPr lang="en-GB" sz="2900" b="1" dirty="0">
                <a:solidFill>
                  <a:srgbClr val="434343"/>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Project Work</a:t>
            </a:r>
          </a:p>
          <a:p>
            <a:pPr marL="0" lvl="0" indent="0" algn="ctr" rtl="0">
              <a:lnSpc>
                <a:spcPct val="115000"/>
              </a:lnSpc>
              <a:spcBef>
                <a:spcPts val="0"/>
              </a:spcBef>
              <a:spcAft>
                <a:spcPts val="0"/>
              </a:spcAft>
              <a:buNone/>
            </a:pPr>
            <a:r>
              <a:rPr lang="en-GB" sz="2900" b="1" dirty="0">
                <a:solidFill>
                  <a:srgbClr val="434343"/>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On</a:t>
            </a:r>
          </a:p>
          <a:p>
            <a:pPr marL="0" lvl="0" indent="0" algn="ctr" rtl="0">
              <a:lnSpc>
                <a:spcPct val="115000"/>
              </a:lnSpc>
              <a:spcBef>
                <a:spcPts val="0"/>
              </a:spcBef>
              <a:spcAft>
                <a:spcPts val="0"/>
              </a:spcAft>
              <a:buNone/>
            </a:pPr>
            <a:r>
              <a:rPr lang="en-GB" sz="2900" b="1" dirty="0">
                <a:solidFill>
                  <a:srgbClr val="434343"/>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Biotique</a:t>
            </a:r>
            <a:endParaRPr sz="2700"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endParaRPr>
          </a:p>
        </p:txBody>
      </p:sp>
      <p:sp>
        <p:nvSpPr>
          <p:cNvPr id="5" name="Title 4">
            <a:extLst>
              <a:ext uri="{FF2B5EF4-FFF2-40B4-BE49-F238E27FC236}">
                <a16:creationId xmlns:a16="http://schemas.microsoft.com/office/drawing/2014/main" id="{F3BC7A2A-39A0-C241-B3EA-D3D8263A0A0D}"/>
              </a:ext>
            </a:extLst>
          </p:cNvPr>
          <p:cNvSpPr>
            <a:spLocks noGrp="1"/>
          </p:cNvSpPr>
          <p:nvPr>
            <p:ph type="title"/>
          </p:nvPr>
        </p:nvSpPr>
        <p:spPr>
          <a:xfrm>
            <a:off x="5345150" y="2995960"/>
            <a:ext cx="3404839" cy="1544989"/>
          </a:xfrm>
        </p:spPr>
        <p:txBody>
          <a:bodyPr>
            <a:normAutofit fontScale="90000"/>
          </a:bodyPr>
          <a:lstStyle/>
          <a:p>
            <a:r>
              <a:rPr lang="en-US" sz="1600" dirty="0">
                <a:latin typeface="PMingLiU-ExtB" panose="02020500000000000000" pitchFamily="18" charset="-120"/>
                <a:ea typeface="PMingLiU-ExtB" panose="02020500000000000000" pitchFamily="18" charset="-120"/>
              </a:rPr>
              <a:t>Team members:</a:t>
            </a:r>
            <a:br>
              <a:rPr lang="en-US" sz="1600" dirty="0">
                <a:latin typeface="PMingLiU-ExtB" panose="02020500000000000000" pitchFamily="18" charset="-120"/>
                <a:ea typeface="PMingLiU-ExtB" panose="02020500000000000000" pitchFamily="18" charset="-120"/>
              </a:rPr>
            </a:br>
            <a:r>
              <a:rPr lang="en-US" sz="1600" dirty="0">
                <a:latin typeface="PMingLiU-ExtB" panose="02020500000000000000" pitchFamily="18" charset="-120"/>
                <a:ea typeface="PMingLiU-ExtB" panose="02020500000000000000" pitchFamily="18" charset="-120"/>
              </a:rPr>
              <a:t>1. T. Sabithapriya</a:t>
            </a:r>
            <a:br>
              <a:rPr lang="en-US" sz="1600" dirty="0">
                <a:latin typeface="PMingLiU-ExtB" panose="02020500000000000000" pitchFamily="18" charset="-120"/>
                <a:ea typeface="PMingLiU-ExtB" panose="02020500000000000000" pitchFamily="18" charset="-120"/>
              </a:rPr>
            </a:br>
            <a:r>
              <a:rPr lang="en-US" sz="1600" dirty="0">
                <a:latin typeface="PMingLiU-ExtB" panose="02020500000000000000" pitchFamily="18" charset="-120"/>
                <a:ea typeface="PMingLiU-ExtB" panose="02020500000000000000" pitchFamily="18" charset="-120"/>
              </a:rPr>
              <a:t>2. T. Sharmila Rani</a:t>
            </a:r>
            <a:br>
              <a:rPr lang="en-US" sz="1600" dirty="0">
                <a:latin typeface="PMingLiU-ExtB" panose="02020500000000000000" pitchFamily="18" charset="-120"/>
                <a:ea typeface="PMingLiU-ExtB" panose="02020500000000000000" pitchFamily="18" charset="-120"/>
              </a:rPr>
            </a:br>
            <a:r>
              <a:rPr lang="en-US" sz="1600" dirty="0">
                <a:latin typeface="PMingLiU-ExtB" panose="02020500000000000000" pitchFamily="18" charset="-120"/>
                <a:ea typeface="PMingLiU-ExtB" panose="02020500000000000000" pitchFamily="18" charset="-120"/>
              </a:rPr>
              <a:t>3. Y. Anil Kumar</a:t>
            </a:r>
            <a:br>
              <a:rPr lang="en-US" sz="1600" dirty="0">
                <a:latin typeface="PMingLiU-ExtB" panose="02020500000000000000" pitchFamily="18" charset="-120"/>
                <a:ea typeface="PMingLiU-ExtB" panose="02020500000000000000" pitchFamily="18" charset="-120"/>
              </a:rPr>
            </a:br>
            <a:r>
              <a:rPr lang="en-US" sz="1600" dirty="0">
                <a:latin typeface="PMingLiU-ExtB" panose="02020500000000000000" pitchFamily="18" charset="-120"/>
                <a:ea typeface="PMingLiU-ExtB" panose="02020500000000000000" pitchFamily="18" charset="-120"/>
              </a:rPr>
              <a:t>4. M. Shanmukh Venkat Varshith  </a:t>
            </a:r>
            <a:br>
              <a:rPr lang="en-US" sz="1600" dirty="0">
                <a:latin typeface="PMingLiU-ExtB" panose="02020500000000000000" pitchFamily="18" charset="-120"/>
                <a:ea typeface="PMingLiU-ExtB" panose="02020500000000000000" pitchFamily="18" charset="-120"/>
              </a:rPr>
            </a:br>
            <a:endParaRPr lang="en-IN" sz="1600" dirty="0">
              <a:latin typeface="PMingLiU-ExtB" panose="02020500000000000000" pitchFamily="18" charset="-120"/>
              <a:ea typeface="PMingLiU-ExtB" panose="02020500000000000000" pitchFamily="18" charset="-120"/>
            </a:endParaRPr>
          </a:p>
        </p:txBody>
      </p:sp>
      <p:pic>
        <p:nvPicPr>
          <p:cNvPr id="3" name="Picture 2">
            <a:extLst>
              <a:ext uri="{FF2B5EF4-FFF2-40B4-BE49-F238E27FC236}">
                <a16:creationId xmlns:a16="http://schemas.microsoft.com/office/drawing/2014/main" id="{B61DB57C-BAB0-93A6-BF09-92B7E0DDDC86}"/>
              </a:ext>
            </a:extLst>
          </p:cNvPr>
          <p:cNvPicPr>
            <a:picLocks noChangeAspect="1"/>
          </p:cNvPicPr>
          <p:nvPr/>
        </p:nvPicPr>
        <p:blipFill>
          <a:blip r:embed="rId3"/>
          <a:stretch>
            <a:fillRect/>
          </a:stretch>
        </p:blipFill>
        <p:spPr>
          <a:xfrm>
            <a:off x="0" y="0"/>
            <a:ext cx="486888" cy="4868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266C43-47D7-7AB0-33D9-A82D23B39594}"/>
              </a:ext>
            </a:extLst>
          </p:cNvPr>
          <p:cNvSpPr txBox="1"/>
          <p:nvPr/>
        </p:nvSpPr>
        <p:spPr>
          <a:xfrm flipH="1">
            <a:off x="486888" y="19859"/>
            <a:ext cx="6941821"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BRAINSTROM</a:t>
            </a:r>
            <a:r>
              <a:rPr lang="en-IN" sz="2000" b="1" dirty="0">
                <a:effectLst>
                  <a:outerShdw blurRad="38100" dist="38100" dir="2700000" algn="tl">
                    <a:srgbClr val="000000">
                      <a:alpha val="43137"/>
                    </a:srgbClr>
                  </a:outerShdw>
                </a:effectLst>
              </a:rPr>
              <a:t> </a:t>
            </a:r>
            <a:r>
              <a:rPr lang="en-IN" sz="2000" b="1"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SEED KEYWORDS</a:t>
            </a:r>
            <a:r>
              <a:rPr lang="en-IN" sz="2000" b="1" dirty="0">
                <a:effectLst>
                  <a:outerShdw blurRad="38100" dist="38100" dir="2700000" algn="tl">
                    <a:srgbClr val="000000">
                      <a:alpha val="43137"/>
                    </a:srgbClr>
                  </a:outerShdw>
                </a:effectLst>
              </a:rPr>
              <a:t>:</a:t>
            </a:r>
          </a:p>
        </p:txBody>
      </p:sp>
      <p:graphicFrame>
        <p:nvGraphicFramePr>
          <p:cNvPr id="2" name="Table 4">
            <a:extLst>
              <a:ext uri="{FF2B5EF4-FFF2-40B4-BE49-F238E27FC236}">
                <a16:creationId xmlns:a16="http://schemas.microsoft.com/office/drawing/2014/main" id="{F213AE12-4863-FE0E-7AD8-BBBE1C5E4964}"/>
              </a:ext>
            </a:extLst>
          </p:cNvPr>
          <p:cNvGraphicFramePr>
            <a:graphicFrameLocks noGrp="1"/>
          </p:cNvGraphicFramePr>
          <p:nvPr>
            <p:extLst>
              <p:ext uri="{D42A27DB-BD31-4B8C-83A1-F6EECF244321}">
                <p14:modId xmlns:p14="http://schemas.microsoft.com/office/powerpoint/2010/main" val="3491077595"/>
              </p:ext>
            </p:extLst>
          </p:nvPr>
        </p:nvGraphicFramePr>
        <p:xfrm>
          <a:off x="1880840" y="497159"/>
          <a:ext cx="4527394" cy="4572000"/>
        </p:xfrm>
        <a:graphic>
          <a:graphicData uri="http://schemas.openxmlformats.org/drawingml/2006/table">
            <a:tbl>
              <a:tblPr firstRow="1" bandRow="1">
                <a:tableStyleId>{5C22544A-7EE6-4342-B048-85BDC9FD1C3A}</a:tableStyleId>
              </a:tblPr>
              <a:tblGrid>
                <a:gridCol w="4527394">
                  <a:extLst>
                    <a:ext uri="{9D8B030D-6E8A-4147-A177-3AD203B41FA5}">
                      <a16:colId xmlns:a16="http://schemas.microsoft.com/office/drawing/2014/main" val="2878789825"/>
                    </a:ext>
                  </a:extLst>
                </a:gridCol>
              </a:tblGrid>
              <a:tr h="287516">
                <a:tc>
                  <a:txBody>
                    <a:bodyPr/>
                    <a:lstStyle/>
                    <a:p>
                      <a:r>
                        <a:rPr lang="en-US" sz="1400" dirty="0">
                          <a:solidFill>
                            <a:schemeClr val="tx1"/>
                          </a:solidFill>
                          <a:latin typeface="Söhne"/>
                        </a:rPr>
                        <a:t>SEED KEYWORDS</a:t>
                      </a:r>
                      <a:endParaRPr lang="en-IN" dirty="0"/>
                    </a:p>
                  </a:txBody>
                  <a:tcPr/>
                </a:tc>
                <a:extLst>
                  <a:ext uri="{0D108BD9-81ED-4DB2-BD59-A6C34878D82A}">
                    <a16:rowId xmlns:a16="http://schemas.microsoft.com/office/drawing/2014/main" val="2938355659"/>
                  </a:ext>
                </a:extLst>
              </a:tr>
              <a:tr h="287516">
                <a:tc>
                  <a:txBody>
                    <a:bodyPr/>
                    <a:lstStyle/>
                    <a:p>
                      <a:r>
                        <a:rPr lang="en-US" sz="1400" b="0" i="0" dirty="0">
                          <a:solidFill>
                            <a:schemeClr val="tx1"/>
                          </a:solidFill>
                          <a:effectLst/>
                          <a:latin typeface="Söhne"/>
                        </a:rPr>
                        <a:t>Biotique</a:t>
                      </a:r>
                      <a:endParaRPr lang="en-IN" dirty="0"/>
                    </a:p>
                  </a:txBody>
                  <a:tcPr/>
                </a:tc>
                <a:extLst>
                  <a:ext uri="{0D108BD9-81ED-4DB2-BD59-A6C34878D82A}">
                    <a16:rowId xmlns:a16="http://schemas.microsoft.com/office/drawing/2014/main" val="2488611232"/>
                  </a:ext>
                </a:extLst>
              </a:tr>
              <a:tr h="287516">
                <a:tc>
                  <a:txBody>
                    <a:bodyPr/>
                    <a:lstStyle/>
                    <a:p>
                      <a:r>
                        <a:rPr lang="en-US" sz="1400" b="0" i="0" dirty="0">
                          <a:solidFill>
                            <a:schemeClr val="tx1"/>
                          </a:solidFill>
                          <a:effectLst/>
                          <a:latin typeface="Söhne"/>
                        </a:rPr>
                        <a:t>Ayurvedic beauty products</a:t>
                      </a:r>
                      <a:endParaRPr lang="en-IN" dirty="0"/>
                    </a:p>
                  </a:txBody>
                  <a:tcPr/>
                </a:tc>
                <a:extLst>
                  <a:ext uri="{0D108BD9-81ED-4DB2-BD59-A6C34878D82A}">
                    <a16:rowId xmlns:a16="http://schemas.microsoft.com/office/drawing/2014/main" val="4241977872"/>
                  </a:ext>
                </a:extLst>
              </a:tr>
              <a:tr h="287516">
                <a:tc>
                  <a:txBody>
                    <a:bodyPr/>
                    <a:lstStyle/>
                    <a:p>
                      <a:r>
                        <a:rPr lang="en-US" sz="1400" b="0" i="0" dirty="0">
                          <a:solidFill>
                            <a:schemeClr val="tx1"/>
                          </a:solidFill>
                          <a:effectLst/>
                          <a:latin typeface="Söhne"/>
                        </a:rPr>
                        <a:t>Natural skincare</a:t>
                      </a:r>
                      <a:endParaRPr lang="en-IN" dirty="0"/>
                    </a:p>
                  </a:txBody>
                  <a:tcPr/>
                </a:tc>
                <a:extLst>
                  <a:ext uri="{0D108BD9-81ED-4DB2-BD59-A6C34878D82A}">
                    <a16:rowId xmlns:a16="http://schemas.microsoft.com/office/drawing/2014/main" val="733365791"/>
                  </a:ext>
                </a:extLst>
              </a:tr>
              <a:tr h="287516">
                <a:tc>
                  <a:txBody>
                    <a:bodyPr/>
                    <a:lstStyle/>
                    <a:p>
                      <a:r>
                        <a:rPr lang="en-US" sz="1400" b="0" i="0" dirty="0">
                          <a:solidFill>
                            <a:schemeClr val="tx1"/>
                          </a:solidFill>
                          <a:effectLst/>
                          <a:latin typeface="Söhne"/>
                        </a:rPr>
                        <a:t>Herbal cosmetics</a:t>
                      </a:r>
                      <a:endParaRPr lang="en-IN" dirty="0"/>
                    </a:p>
                  </a:txBody>
                  <a:tcPr/>
                </a:tc>
                <a:extLst>
                  <a:ext uri="{0D108BD9-81ED-4DB2-BD59-A6C34878D82A}">
                    <a16:rowId xmlns:a16="http://schemas.microsoft.com/office/drawing/2014/main" val="3413325385"/>
                  </a:ext>
                </a:extLst>
              </a:tr>
              <a:tr h="287516">
                <a:tc>
                  <a:txBody>
                    <a:bodyPr/>
                    <a:lstStyle/>
                    <a:p>
                      <a:r>
                        <a:rPr lang="en-US" sz="1400" b="0" i="0" dirty="0">
                          <a:solidFill>
                            <a:schemeClr val="tx1"/>
                          </a:solidFill>
                          <a:effectLst/>
                          <a:latin typeface="Söhne"/>
                        </a:rPr>
                        <a:t>Biotique products</a:t>
                      </a:r>
                      <a:endParaRPr lang="en-IN" dirty="0"/>
                    </a:p>
                  </a:txBody>
                  <a:tcPr/>
                </a:tc>
                <a:extLst>
                  <a:ext uri="{0D108BD9-81ED-4DB2-BD59-A6C34878D82A}">
                    <a16:rowId xmlns:a16="http://schemas.microsoft.com/office/drawing/2014/main" val="2926714106"/>
                  </a:ext>
                </a:extLst>
              </a:tr>
              <a:tr h="28751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dirty="0">
                          <a:solidFill>
                            <a:schemeClr val="tx1"/>
                          </a:solidFill>
                          <a:effectLst/>
                          <a:latin typeface="Söhne"/>
                        </a:rPr>
                        <a:t>Organic hair care</a:t>
                      </a:r>
                    </a:p>
                  </a:txBody>
                  <a:tcPr/>
                </a:tc>
                <a:extLst>
                  <a:ext uri="{0D108BD9-81ED-4DB2-BD59-A6C34878D82A}">
                    <a16:rowId xmlns:a16="http://schemas.microsoft.com/office/drawing/2014/main" val="1336759903"/>
                  </a:ext>
                </a:extLst>
              </a:tr>
              <a:tr h="287516">
                <a:tc>
                  <a:txBody>
                    <a:bodyPr/>
                    <a:lstStyle/>
                    <a:p>
                      <a:r>
                        <a:rPr lang="en-US" sz="1400" b="0" i="0" dirty="0">
                          <a:solidFill>
                            <a:schemeClr val="tx1"/>
                          </a:solidFill>
                          <a:effectLst/>
                          <a:latin typeface="Söhne"/>
                        </a:rPr>
                        <a:t>Ayurvedic remedies</a:t>
                      </a:r>
                      <a:endParaRPr lang="en-IN" dirty="0"/>
                    </a:p>
                  </a:txBody>
                  <a:tcPr/>
                </a:tc>
                <a:extLst>
                  <a:ext uri="{0D108BD9-81ED-4DB2-BD59-A6C34878D82A}">
                    <a16:rowId xmlns:a16="http://schemas.microsoft.com/office/drawing/2014/main" val="2795596837"/>
                  </a:ext>
                </a:extLst>
              </a:tr>
              <a:tr h="287516">
                <a:tc>
                  <a:txBody>
                    <a:bodyPr/>
                    <a:lstStyle/>
                    <a:p>
                      <a:r>
                        <a:rPr lang="en-US" sz="1400" b="0" i="0" dirty="0">
                          <a:solidFill>
                            <a:schemeClr val="tx1"/>
                          </a:solidFill>
                          <a:effectLst/>
                          <a:latin typeface="Söhne"/>
                        </a:rPr>
                        <a:t>Herbal skincare</a:t>
                      </a:r>
                      <a:endParaRPr lang="en-IN" dirty="0"/>
                    </a:p>
                  </a:txBody>
                  <a:tcPr/>
                </a:tc>
                <a:extLst>
                  <a:ext uri="{0D108BD9-81ED-4DB2-BD59-A6C34878D82A}">
                    <a16:rowId xmlns:a16="http://schemas.microsoft.com/office/drawing/2014/main" val="2695470105"/>
                  </a:ext>
                </a:extLst>
              </a:tr>
              <a:tr h="287516">
                <a:tc>
                  <a:txBody>
                    <a:bodyPr/>
                    <a:lstStyle/>
                    <a:p>
                      <a:r>
                        <a:rPr lang="en-US" sz="1400" b="0" i="0" dirty="0">
                          <a:solidFill>
                            <a:schemeClr val="tx1"/>
                          </a:solidFill>
                          <a:effectLst/>
                          <a:latin typeface="Söhne"/>
                        </a:rPr>
                        <a:t>Biotique skincare routine</a:t>
                      </a:r>
                      <a:endParaRPr lang="en-IN" dirty="0"/>
                    </a:p>
                  </a:txBody>
                  <a:tcPr/>
                </a:tc>
                <a:extLst>
                  <a:ext uri="{0D108BD9-81ED-4DB2-BD59-A6C34878D82A}">
                    <a16:rowId xmlns:a16="http://schemas.microsoft.com/office/drawing/2014/main" val="4207474864"/>
                  </a:ext>
                </a:extLst>
              </a:tr>
              <a:tr h="287516">
                <a:tc>
                  <a:txBody>
                    <a:bodyPr/>
                    <a:lstStyle/>
                    <a:p>
                      <a:r>
                        <a:rPr lang="en-US" sz="1400" b="0" i="0" dirty="0">
                          <a:solidFill>
                            <a:schemeClr val="tx1"/>
                          </a:solidFill>
                          <a:effectLst/>
                          <a:latin typeface="Söhne"/>
                        </a:rPr>
                        <a:t>Botanical beauty products</a:t>
                      </a:r>
                      <a:endParaRPr lang="en-IN" dirty="0"/>
                    </a:p>
                  </a:txBody>
                  <a:tcPr/>
                </a:tc>
                <a:extLst>
                  <a:ext uri="{0D108BD9-81ED-4DB2-BD59-A6C34878D82A}">
                    <a16:rowId xmlns:a16="http://schemas.microsoft.com/office/drawing/2014/main" val="2495073603"/>
                  </a:ext>
                </a:extLst>
              </a:tr>
              <a:tr h="287516">
                <a:tc>
                  <a:txBody>
                    <a:bodyPr/>
                    <a:lstStyle/>
                    <a:p>
                      <a:r>
                        <a:rPr lang="en-US" sz="1400" b="0" i="0" dirty="0">
                          <a:solidFill>
                            <a:schemeClr val="tx1"/>
                          </a:solidFill>
                          <a:effectLst/>
                          <a:latin typeface="Söhne"/>
                        </a:rPr>
                        <a:t>Natural wellness products</a:t>
                      </a:r>
                      <a:endParaRPr lang="en-IN" dirty="0"/>
                    </a:p>
                  </a:txBody>
                  <a:tcPr/>
                </a:tc>
                <a:extLst>
                  <a:ext uri="{0D108BD9-81ED-4DB2-BD59-A6C34878D82A}">
                    <a16:rowId xmlns:a16="http://schemas.microsoft.com/office/drawing/2014/main" val="3870270350"/>
                  </a:ext>
                </a:extLst>
              </a:tr>
              <a:tr h="287516">
                <a:tc>
                  <a:txBody>
                    <a:bodyPr/>
                    <a:lstStyle/>
                    <a:p>
                      <a:r>
                        <a:rPr lang="en-US" sz="1400" b="0" i="0" dirty="0">
                          <a:solidFill>
                            <a:schemeClr val="tx1"/>
                          </a:solidFill>
                          <a:effectLst/>
                          <a:latin typeface="Söhne"/>
                        </a:rPr>
                        <a:t>Biotique hair care</a:t>
                      </a:r>
                      <a:endParaRPr lang="en-IN" dirty="0"/>
                    </a:p>
                  </a:txBody>
                  <a:tcPr/>
                </a:tc>
                <a:extLst>
                  <a:ext uri="{0D108BD9-81ED-4DB2-BD59-A6C34878D82A}">
                    <a16:rowId xmlns:a16="http://schemas.microsoft.com/office/drawing/2014/main" val="2957987526"/>
                  </a:ext>
                </a:extLst>
              </a:tr>
              <a:tr h="287516">
                <a:tc>
                  <a:txBody>
                    <a:bodyPr/>
                    <a:lstStyle/>
                    <a:p>
                      <a:r>
                        <a:rPr lang="en-US" sz="1400" b="0" i="0" dirty="0">
                          <a:solidFill>
                            <a:schemeClr val="tx1"/>
                          </a:solidFill>
                          <a:effectLst/>
                          <a:latin typeface="Söhne"/>
                        </a:rPr>
                        <a:t>Ayurvedic body care</a:t>
                      </a:r>
                      <a:endParaRPr lang="en-IN" dirty="0"/>
                    </a:p>
                  </a:txBody>
                  <a:tcPr/>
                </a:tc>
                <a:extLst>
                  <a:ext uri="{0D108BD9-81ED-4DB2-BD59-A6C34878D82A}">
                    <a16:rowId xmlns:a16="http://schemas.microsoft.com/office/drawing/2014/main" val="3180960312"/>
                  </a:ext>
                </a:extLst>
              </a:tr>
              <a:tr h="287516">
                <a:tc>
                  <a:txBody>
                    <a:bodyPr/>
                    <a:lstStyle/>
                    <a:p>
                      <a:r>
                        <a:rPr lang="en-US" sz="1400" b="0" i="0" dirty="0">
                          <a:solidFill>
                            <a:schemeClr val="tx1"/>
                          </a:solidFill>
                          <a:effectLst/>
                          <a:latin typeface="Söhne"/>
                        </a:rPr>
                        <a:t>Herbal remedies for skin</a:t>
                      </a:r>
                      <a:endParaRPr lang="en-IN" dirty="0"/>
                    </a:p>
                  </a:txBody>
                  <a:tcPr/>
                </a:tc>
                <a:extLst>
                  <a:ext uri="{0D108BD9-81ED-4DB2-BD59-A6C34878D82A}">
                    <a16:rowId xmlns:a16="http://schemas.microsoft.com/office/drawing/2014/main" val="1791689013"/>
                  </a:ext>
                </a:extLst>
              </a:tr>
            </a:tbl>
          </a:graphicData>
        </a:graphic>
      </p:graphicFrame>
      <p:pic>
        <p:nvPicPr>
          <p:cNvPr id="3" name="Picture 2">
            <a:extLst>
              <a:ext uri="{FF2B5EF4-FFF2-40B4-BE49-F238E27FC236}">
                <a16:creationId xmlns:a16="http://schemas.microsoft.com/office/drawing/2014/main" id="{D7D410A2-A4B5-4114-92A3-E1214ADB70F9}"/>
              </a:ext>
            </a:extLst>
          </p:cNvPr>
          <p:cNvPicPr>
            <a:picLocks noChangeAspect="1"/>
          </p:cNvPicPr>
          <p:nvPr/>
        </p:nvPicPr>
        <p:blipFill>
          <a:blip r:embed="rId2"/>
          <a:stretch>
            <a:fillRect/>
          </a:stretch>
        </p:blipFill>
        <p:spPr>
          <a:xfrm>
            <a:off x="0" y="0"/>
            <a:ext cx="486888" cy="486888"/>
          </a:xfrm>
          <a:prstGeom prst="rect">
            <a:avLst/>
          </a:prstGeom>
        </p:spPr>
      </p:pic>
    </p:spTree>
    <p:extLst>
      <p:ext uri="{BB962C8B-B14F-4D97-AF65-F5344CB8AC3E}">
        <p14:creationId xmlns:p14="http://schemas.microsoft.com/office/powerpoint/2010/main" val="2443702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DFB8052B-49D5-CC0F-25C2-F1014537D06B}"/>
              </a:ext>
            </a:extLst>
          </p:cNvPr>
          <p:cNvSpPr>
            <a:spLocks noGrp="1"/>
          </p:cNvSpPr>
          <p:nvPr>
            <p:ph type="title"/>
          </p:nvPr>
        </p:nvSpPr>
        <p:spPr>
          <a:xfrm>
            <a:off x="486888" y="71143"/>
            <a:ext cx="8596080" cy="697685"/>
          </a:xfrm>
        </p:spPr>
        <p:txBody>
          <a:bodyPr>
            <a:normAutofit fontScale="90000"/>
          </a:bodyPr>
          <a:lstStyle/>
          <a:p>
            <a:r>
              <a:rPr lang="en-IN" sz="1800" b="1"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KEYWORD RESEARCH</a:t>
            </a:r>
            <a:r>
              <a:rPr lang="en-IN" sz="1600" b="1"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a:t>
            </a:r>
            <a:br>
              <a:rPr lang="en-IN" sz="1600" b="1" dirty="0">
                <a:latin typeface="PMingLiU-ExtB" panose="02020500000000000000" pitchFamily="18" charset="-120"/>
                <a:ea typeface="PMingLiU-ExtB" panose="02020500000000000000" pitchFamily="18" charset="-120"/>
              </a:rPr>
            </a:br>
            <a:endParaRPr lang="en-IN" sz="1600" b="1" dirty="0">
              <a:latin typeface="PMingLiU-ExtB" panose="02020500000000000000" pitchFamily="18" charset="-120"/>
              <a:ea typeface="PMingLiU-ExtB" panose="02020500000000000000" pitchFamily="18" charset="-120"/>
            </a:endParaRPr>
          </a:p>
        </p:txBody>
      </p:sp>
      <p:sp>
        <p:nvSpPr>
          <p:cNvPr id="16" name="Text Placeholder 15">
            <a:extLst>
              <a:ext uri="{FF2B5EF4-FFF2-40B4-BE49-F238E27FC236}">
                <a16:creationId xmlns:a16="http://schemas.microsoft.com/office/drawing/2014/main" id="{52B05DC4-AA82-AFC8-408B-7F22EDB18ECA}"/>
              </a:ext>
            </a:extLst>
          </p:cNvPr>
          <p:cNvSpPr>
            <a:spLocks noGrp="1"/>
          </p:cNvSpPr>
          <p:nvPr>
            <p:ph type="body" idx="1"/>
          </p:nvPr>
        </p:nvSpPr>
        <p:spPr>
          <a:xfrm>
            <a:off x="195943" y="486888"/>
            <a:ext cx="8520600" cy="3631615"/>
          </a:xfrm>
        </p:spPr>
        <p:txBody>
          <a:bodyPr>
            <a:normAutofit/>
          </a:bodyPr>
          <a:lstStyle/>
          <a:p>
            <a:pPr marL="114300" indent="0">
              <a:buNone/>
            </a:pPr>
            <a:r>
              <a:rPr lang="en-IN" sz="1400" dirty="0">
                <a:solidFill>
                  <a:schemeClr val="tx1"/>
                </a:solidFill>
              </a:rPr>
              <a:t>	</a:t>
            </a:r>
            <a:r>
              <a:rPr lang="en-IN" sz="1400" dirty="0">
                <a:solidFill>
                  <a:schemeClr val="tx1"/>
                </a:solidFill>
                <a:latin typeface="PMingLiU-ExtB" panose="02020500000000000000" pitchFamily="18" charset="-120"/>
                <a:ea typeface="PMingLiU-ExtB" panose="02020500000000000000" pitchFamily="18" charset="-120"/>
              </a:rPr>
              <a:t>Keyword research is the process of  finding and analysing search terms that people enter into search engines with the goal of using that data for a specific purpose, often for search engine optimization(SEO) or general marketing.</a:t>
            </a:r>
          </a:p>
          <a:p>
            <a:pPr marL="114300" indent="0">
              <a:buNone/>
            </a:pPr>
            <a:endParaRPr lang="en-IN" sz="1400" dirty="0">
              <a:solidFill>
                <a:schemeClr val="tx1"/>
              </a:solidFill>
            </a:endParaRPr>
          </a:p>
          <a:p>
            <a:pPr marL="114300" indent="0">
              <a:buNone/>
            </a:pPr>
            <a:r>
              <a:rPr lang="en-IN" sz="1400" b="1" dirty="0">
                <a:solidFill>
                  <a:schemeClr val="tx1"/>
                </a:solidFill>
                <a:latin typeface="PMingLiU-ExtB" panose="02020500000000000000" pitchFamily="18" charset="-120"/>
                <a:ea typeface="PMingLiU-ExtB" panose="02020500000000000000" pitchFamily="18" charset="-120"/>
              </a:rPr>
              <a:t>KEYWORD RESEARCH FOR BIOTIQUE:</a:t>
            </a:r>
          </a:p>
          <a:p>
            <a:pPr marL="114300" indent="0">
              <a:buNone/>
            </a:pPr>
            <a:r>
              <a:rPr lang="en-IN" sz="1400" b="1" dirty="0">
                <a:solidFill>
                  <a:schemeClr val="tx1"/>
                </a:solidFill>
                <a:latin typeface="PMingLiU-ExtB" panose="02020500000000000000" pitchFamily="18" charset="-120"/>
                <a:ea typeface="PMingLiU-ExtB" panose="02020500000000000000" pitchFamily="18" charset="-120"/>
              </a:rPr>
              <a:t>	</a:t>
            </a:r>
            <a:r>
              <a:rPr lang="en-IN" sz="1400" dirty="0">
                <a:solidFill>
                  <a:schemeClr val="tx1"/>
                </a:solidFill>
                <a:latin typeface="PMingLiU-ExtB" panose="02020500000000000000" pitchFamily="18" charset="-120"/>
                <a:ea typeface="PMingLiU-ExtB" panose="02020500000000000000" pitchFamily="18" charset="-120"/>
              </a:rPr>
              <a:t>The following are the relevant keywords of Biotique brand that have been found after thorough research and filtering.</a:t>
            </a:r>
          </a:p>
          <a:p>
            <a:pPr marL="114300" indent="0">
              <a:buNone/>
            </a:pPr>
            <a:r>
              <a:rPr lang="en-IN" sz="1400" dirty="0">
                <a:solidFill>
                  <a:schemeClr val="tx1"/>
                </a:solidFill>
                <a:latin typeface="PMingLiU-ExtB" panose="02020500000000000000" pitchFamily="18" charset="-120"/>
                <a:ea typeface="PMingLiU-ExtB" panose="02020500000000000000" pitchFamily="18" charset="-120"/>
              </a:rPr>
              <a:t>	These keywords are further filtered as per the high and low traffic, popularity and few other criteria based on the requirement of our research.</a:t>
            </a:r>
          </a:p>
        </p:txBody>
      </p:sp>
      <p:pic>
        <p:nvPicPr>
          <p:cNvPr id="18" name="Picture 17">
            <a:extLst>
              <a:ext uri="{FF2B5EF4-FFF2-40B4-BE49-F238E27FC236}">
                <a16:creationId xmlns:a16="http://schemas.microsoft.com/office/drawing/2014/main" id="{14B3D314-98AA-2CB1-7D88-F2879A2F0D55}"/>
              </a:ext>
            </a:extLst>
          </p:cNvPr>
          <p:cNvPicPr>
            <a:picLocks noChangeAspect="1"/>
          </p:cNvPicPr>
          <p:nvPr/>
        </p:nvPicPr>
        <p:blipFill>
          <a:blip r:embed="rId2"/>
          <a:stretch>
            <a:fillRect/>
          </a:stretch>
        </p:blipFill>
        <p:spPr>
          <a:xfrm>
            <a:off x="83820" y="2586618"/>
            <a:ext cx="8953500" cy="24760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a:extLst>
              <a:ext uri="{FF2B5EF4-FFF2-40B4-BE49-F238E27FC236}">
                <a16:creationId xmlns:a16="http://schemas.microsoft.com/office/drawing/2014/main" id="{5F626CB0-75AE-1FDD-C26C-B5A782418145}"/>
              </a:ext>
            </a:extLst>
          </p:cNvPr>
          <p:cNvPicPr>
            <a:picLocks noChangeAspect="1"/>
          </p:cNvPicPr>
          <p:nvPr/>
        </p:nvPicPr>
        <p:blipFill>
          <a:blip r:embed="rId3"/>
          <a:stretch>
            <a:fillRect/>
          </a:stretch>
        </p:blipFill>
        <p:spPr>
          <a:xfrm>
            <a:off x="0" y="0"/>
            <a:ext cx="486888" cy="486888"/>
          </a:xfrm>
          <a:prstGeom prst="rect">
            <a:avLst/>
          </a:prstGeom>
        </p:spPr>
      </p:pic>
    </p:spTree>
    <p:extLst>
      <p:ext uri="{BB962C8B-B14F-4D97-AF65-F5344CB8AC3E}">
        <p14:creationId xmlns:p14="http://schemas.microsoft.com/office/powerpoint/2010/main" val="1492466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D15AA6-EFBC-DE90-BBDF-6B29525249FB}"/>
              </a:ext>
            </a:extLst>
          </p:cNvPr>
          <p:cNvPicPr>
            <a:picLocks noChangeAspect="1"/>
          </p:cNvPicPr>
          <p:nvPr/>
        </p:nvPicPr>
        <p:blipFill>
          <a:blip r:embed="rId2"/>
          <a:stretch>
            <a:fillRect/>
          </a:stretch>
        </p:blipFill>
        <p:spPr>
          <a:xfrm>
            <a:off x="0" y="0"/>
            <a:ext cx="486888" cy="486888"/>
          </a:xfrm>
          <a:prstGeom prst="rect">
            <a:avLst/>
          </a:prstGeom>
        </p:spPr>
      </p:pic>
      <p:pic>
        <p:nvPicPr>
          <p:cNvPr id="6" name="Picture 5">
            <a:extLst>
              <a:ext uri="{FF2B5EF4-FFF2-40B4-BE49-F238E27FC236}">
                <a16:creationId xmlns:a16="http://schemas.microsoft.com/office/drawing/2014/main" id="{AB19FC57-AAB7-F09F-C600-59BBA0621177}"/>
              </a:ext>
            </a:extLst>
          </p:cNvPr>
          <p:cNvPicPr>
            <a:picLocks noChangeAspect="1"/>
          </p:cNvPicPr>
          <p:nvPr/>
        </p:nvPicPr>
        <p:blipFill>
          <a:blip r:embed="rId3"/>
          <a:stretch>
            <a:fillRect/>
          </a:stretch>
        </p:blipFill>
        <p:spPr>
          <a:xfrm>
            <a:off x="541960" y="106878"/>
            <a:ext cx="8492045" cy="23467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E6D3E287-65C1-6E68-E2D9-FCE747814A10}"/>
              </a:ext>
            </a:extLst>
          </p:cNvPr>
          <p:cNvPicPr>
            <a:picLocks noChangeAspect="1"/>
          </p:cNvPicPr>
          <p:nvPr/>
        </p:nvPicPr>
        <p:blipFill>
          <a:blip r:embed="rId4"/>
          <a:stretch>
            <a:fillRect/>
          </a:stretch>
        </p:blipFill>
        <p:spPr>
          <a:xfrm>
            <a:off x="125730" y="2579171"/>
            <a:ext cx="8892540" cy="24574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11874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9243D-FA37-01A3-E5BC-447B53774C5D}"/>
              </a:ext>
            </a:extLst>
          </p:cNvPr>
          <p:cNvPicPr>
            <a:picLocks noChangeAspect="1"/>
          </p:cNvPicPr>
          <p:nvPr/>
        </p:nvPicPr>
        <p:blipFill rotWithShape="1">
          <a:blip r:embed="rId2"/>
          <a:srcRect l="2213"/>
          <a:stretch/>
        </p:blipFill>
        <p:spPr>
          <a:xfrm>
            <a:off x="225630" y="432264"/>
            <a:ext cx="8762519" cy="45857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itle 3">
            <a:extLst>
              <a:ext uri="{FF2B5EF4-FFF2-40B4-BE49-F238E27FC236}">
                <a16:creationId xmlns:a16="http://schemas.microsoft.com/office/drawing/2014/main" id="{DE7E5928-DC0F-E7F1-85ED-E9142B7E5A7B}"/>
              </a:ext>
            </a:extLst>
          </p:cNvPr>
          <p:cNvSpPr>
            <a:spLocks noGrp="1"/>
          </p:cNvSpPr>
          <p:nvPr>
            <p:ph type="title"/>
          </p:nvPr>
        </p:nvSpPr>
        <p:spPr>
          <a:xfrm>
            <a:off x="547921" y="0"/>
            <a:ext cx="8520600" cy="572700"/>
          </a:xfrm>
        </p:spPr>
        <p:txBody>
          <a:bodyPr>
            <a:normAutofit/>
          </a:bodyPr>
          <a:lstStyle/>
          <a:p>
            <a:r>
              <a:rPr lang="en-IN" sz="1600" b="1"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BIOTIQUE KEYWORDS:</a:t>
            </a:r>
          </a:p>
        </p:txBody>
      </p:sp>
      <p:pic>
        <p:nvPicPr>
          <p:cNvPr id="2" name="Picture 1">
            <a:extLst>
              <a:ext uri="{FF2B5EF4-FFF2-40B4-BE49-F238E27FC236}">
                <a16:creationId xmlns:a16="http://schemas.microsoft.com/office/drawing/2014/main" id="{F528D003-51ED-ACCF-E7EF-14F50995BA1F}"/>
              </a:ext>
            </a:extLst>
          </p:cNvPr>
          <p:cNvPicPr>
            <a:picLocks noChangeAspect="1"/>
          </p:cNvPicPr>
          <p:nvPr/>
        </p:nvPicPr>
        <p:blipFill>
          <a:blip r:embed="rId3"/>
          <a:stretch>
            <a:fillRect/>
          </a:stretch>
        </p:blipFill>
        <p:spPr>
          <a:xfrm>
            <a:off x="0" y="0"/>
            <a:ext cx="486888" cy="486888"/>
          </a:xfrm>
          <a:prstGeom prst="rect">
            <a:avLst/>
          </a:prstGeom>
        </p:spPr>
      </p:pic>
    </p:spTree>
    <p:extLst>
      <p:ext uri="{BB962C8B-B14F-4D97-AF65-F5344CB8AC3E}">
        <p14:creationId xmlns:p14="http://schemas.microsoft.com/office/powerpoint/2010/main" val="312341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F1C967-1FAE-9DBD-C6C8-D058CAC19E85}"/>
              </a:ext>
            </a:extLst>
          </p:cNvPr>
          <p:cNvPicPr>
            <a:picLocks noChangeAspect="1"/>
          </p:cNvPicPr>
          <p:nvPr/>
        </p:nvPicPr>
        <p:blipFill rotWithShape="1">
          <a:blip r:embed="rId2"/>
          <a:srcRect l="16747" t="17862" r="1464" b="21229"/>
          <a:stretch/>
        </p:blipFill>
        <p:spPr>
          <a:xfrm>
            <a:off x="330819" y="661639"/>
            <a:ext cx="8590157" cy="4326673"/>
          </a:xfrm>
          <a:prstGeom prst="rect">
            <a:avLst/>
          </a:prstGeom>
        </p:spPr>
      </p:pic>
      <p:sp>
        <p:nvSpPr>
          <p:cNvPr id="5" name="Title 4">
            <a:extLst>
              <a:ext uri="{FF2B5EF4-FFF2-40B4-BE49-F238E27FC236}">
                <a16:creationId xmlns:a16="http://schemas.microsoft.com/office/drawing/2014/main" id="{176D3D03-3A4C-4EEE-5924-653F49C5CDF3}"/>
              </a:ext>
            </a:extLst>
          </p:cNvPr>
          <p:cNvSpPr>
            <a:spLocks noGrp="1"/>
          </p:cNvSpPr>
          <p:nvPr>
            <p:ph type="title"/>
          </p:nvPr>
        </p:nvSpPr>
        <p:spPr>
          <a:xfrm>
            <a:off x="400376" y="88939"/>
            <a:ext cx="8520600" cy="572700"/>
          </a:xfrm>
        </p:spPr>
        <p:txBody>
          <a:bodyPr>
            <a:normAutofit/>
          </a:bodyPr>
          <a:lstStyle/>
          <a:p>
            <a:r>
              <a:rPr lang="en-US" sz="1600" b="1"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ANALYZE COMPETITOR KEYWORDS:</a:t>
            </a:r>
            <a:endParaRPr lang="en-IN" sz="1600" b="1"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endParaRPr>
          </a:p>
        </p:txBody>
      </p:sp>
      <p:pic>
        <p:nvPicPr>
          <p:cNvPr id="2" name="Picture 1">
            <a:extLst>
              <a:ext uri="{FF2B5EF4-FFF2-40B4-BE49-F238E27FC236}">
                <a16:creationId xmlns:a16="http://schemas.microsoft.com/office/drawing/2014/main" id="{4698AFBC-E729-E4A1-877A-36704A139867}"/>
              </a:ext>
            </a:extLst>
          </p:cNvPr>
          <p:cNvPicPr>
            <a:picLocks noChangeAspect="1"/>
          </p:cNvPicPr>
          <p:nvPr/>
        </p:nvPicPr>
        <p:blipFill>
          <a:blip r:embed="rId3"/>
          <a:stretch>
            <a:fillRect/>
          </a:stretch>
        </p:blipFill>
        <p:spPr>
          <a:xfrm>
            <a:off x="0" y="0"/>
            <a:ext cx="486888" cy="486888"/>
          </a:xfrm>
          <a:prstGeom prst="rect">
            <a:avLst/>
          </a:prstGeom>
        </p:spPr>
      </p:pic>
    </p:spTree>
    <p:extLst>
      <p:ext uri="{BB962C8B-B14F-4D97-AF65-F5344CB8AC3E}">
        <p14:creationId xmlns:p14="http://schemas.microsoft.com/office/powerpoint/2010/main" val="649448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C104E-7A24-F9C4-F652-7180ED739EE1}"/>
              </a:ext>
            </a:extLst>
          </p:cNvPr>
          <p:cNvSpPr>
            <a:spLocks noGrp="1"/>
          </p:cNvSpPr>
          <p:nvPr>
            <p:ph type="title"/>
          </p:nvPr>
        </p:nvSpPr>
        <p:spPr>
          <a:xfrm>
            <a:off x="486888" y="246952"/>
            <a:ext cx="8379351" cy="572700"/>
          </a:xfrm>
        </p:spPr>
        <p:txBody>
          <a:bodyPr>
            <a:normAutofit/>
          </a:bodyPr>
          <a:lstStyle/>
          <a:p>
            <a:r>
              <a:rPr lang="en-IN" sz="1600" b="1"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LONG-TAIL KEYWORD SEARCH:</a:t>
            </a:r>
          </a:p>
        </p:txBody>
      </p:sp>
      <p:graphicFrame>
        <p:nvGraphicFramePr>
          <p:cNvPr id="2" name="Table 3">
            <a:extLst>
              <a:ext uri="{FF2B5EF4-FFF2-40B4-BE49-F238E27FC236}">
                <a16:creationId xmlns:a16="http://schemas.microsoft.com/office/drawing/2014/main" id="{52271635-9FFE-A3DD-0608-EBE027DA279B}"/>
              </a:ext>
            </a:extLst>
          </p:cNvPr>
          <p:cNvGraphicFramePr>
            <a:graphicFrameLocks noGrp="1"/>
          </p:cNvGraphicFramePr>
          <p:nvPr>
            <p:extLst>
              <p:ext uri="{D42A27DB-BD31-4B8C-83A1-F6EECF244321}">
                <p14:modId xmlns:p14="http://schemas.microsoft.com/office/powerpoint/2010/main" val="2756578824"/>
              </p:ext>
            </p:extLst>
          </p:nvPr>
        </p:nvGraphicFramePr>
        <p:xfrm>
          <a:off x="1524000" y="819652"/>
          <a:ext cx="6096000" cy="4052637"/>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3377587869"/>
                    </a:ext>
                  </a:extLst>
                </a:gridCol>
              </a:tblGrid>
              <a:tr h="344237">
                <a:tc>
                  <a:txBody>
                    <a:bodyPr/>
                    <a:lstStyle/>
                    <a:p>
                      <a:r>
                        <a:rPr lang="en-IN" sz="1400" b="1" dirty="0"/>
                        <a:t>LONG-TAIL KEYWORD SEARCH</a:t>
                      </a:r>
                      <a:endParaRPr lang="en-IN" dirty="0"/>
                    </a:p>
                  </a:txBody>
                  <a:tcPr/>
                </a:tc>
                <a:extLst>
                  <a:ext uri="{0D108BD9-81ED-4DB2-BD59-A6C34878D82A}">
                    <a16:rowId xmlns:a16="http://schemas.microsoft.com/office/drawing/2014/main" val="539519"/>
                  </a:ext>
                </a:extLst>
              </a:tr>
              <a:tr h="370840">
                <a:tc>
                  <a:txBody>
                    <a:bodyPr/>
                    <a:lstStyle/>
                    <a:p>
                      <a:r>
                        <a:rPr lang="en-US" sz="1400" b="0" i="0" dirty="0">
                          <a:solidFill>
                            <a:srgbClr val="374151"/>
                          </a:solidFill>
                          <a:effectLst/>
                          <a:latin typeface="Söhne"/>
                        </a:rPr>
                        <a:t>Biotique organic skincare products</a:t>
                      </a:r>
                      <a:endParaRPr lang="en-IN" dirty="0"/>
                    </a:p>
                  </a:txBody>
                  <a:tcPr/>
                </a:tc>
                <a:extLst>
                  <a:ext uri="{0D108BD9-81ED-4DB2-BD59-A6C34878D82A}">
                    <a16:rowId xmlns:a16="http://schemas.microsoft.com/office/drawing/2014/main" val="2093155982"/>
                  </a:ext>
                </a:extLst>
              </a:tr>
              <a:tr h="370840">
                <a:tc>
                  <a:txBody>
                    <a:bodyPr/>
                    <a:lstStyle/>
                    <a:p>
                      <a:r>
                        <a:rPr lang="en-US" sz="1400" b="0" i="0" dirty="0">
                          <a:solidFill>
                            <a:srgbClr val="374151"/>
                          </a:solidFill>
                          <a:effectLst/>
                          <a:latin typeface="Söhne"/>
                        </a:rPr>
                        <a:t>Biotique herbal shampoo reviews</a:t>
                      </a:r>
                      <a:endParaRPr lang="en-IN" dirty="0"/>
                    </a:p>
                  </a:txBody>
                  <a:tcPr/>
                </a:tc>
                <a:extLst>
                  <a:ext uri="{0D108BD9-81ED-4DB2-BD59-A6C34878D82A}">
                    <a16:rowId xmlns:a16="http://schemas.microsoft.com/office/drawing/2014/main" val="1279491301"/>
                  </a:ext>
                </a:extLst>
              </a:tr>
              <a:tr h="370840">
                <a:tc>
                  <a:txBody>
                    <a:bodyPr/>
                    <a:lstStyle/>
                    <a:p>
                      <a:r>
                        <a:rPr lang="en-US" sz="1400" b="0" i="0" dirty="0">
                          <a:solidFill>
                            <a:srgbClr val="374151"/>
                          </a:solidFill>
                          <a:effectLst/>
                          <a:latin typeface="Söhne"/>
                        </a:rPr>
                        <a:t>Buy Biotique sunscreen online</a:t>
                      </a:r>
                      <a:endParaRPr lang="en-IN" dirty="0"/>
                    </a:p>
                  </a:txBody>
                  <a:tcPr/>
                </a:tc>
                <a:extLst>
                  <a:ext uri="{0D108BD9-81ED-4DB2-BD59-A6C34878D82A}">
                    <a16:rowId xmlns:a16="http://schemas.microsoft.com/office/drawing/2014/main" val="883875656"/>
                  </a:ext>
                </a:extLst>
              </a:tr>
              <a:tr h="370840">
                <a:tc>
                  <a:txBody>
                    <a:bodyPr/>
                    <a:lstStyle/>
                    <a:p>
                      <a:r>
                        <a:rPr lang="en-US" sz="1400" b="0" i="0" dirty="0">
                          <a:solidFill>
                            <a:srgbClr val="374151"/>
                          </a:solidFill>
                          <a:effectLst/>
                          <a:latin typeface="Söhne"/>
                        </a:rPr>
                        <a:t>Biotique anti-dandruff hair oil</a:t>
                      </a:r>
                      <a:endParaRPr lang="en-IN" dirty="0"/>
                    </a:p>
                  </a:txBody>
                  <a:tcPr/>
                </a:tc>
                <a:extLst>
                  <a:ext uri="{0D108BD9-81ED-4DB2-BD59-A6C34878D82A}">
                    <a16:rowId xmlns:a16="http://schemas.microsoft.com/office/drawing/2014/main" val="1662327012"/>
                  </a:ext>
                </a:extLst>
              </a:tr>
              <a:tr h="370840">
                <a:tc>
                  <a:txBody>
                    <a:bodyPr/>
                    <a:lstStyle/>
                    <a:p>
                      <a:r>
                        <a:rPr lang="en-US" sz="1400" b="0" i="0" dirty="0">
                          <a:solidFill>
                            <a:srgbClr val="374151"/>
                          </a:solidFill>
                          <a:effectLst/>
                          <a:latin typeface="Söhne"/>
                        </a:rPr>
                        <a:t>Biotique natural face cleanser</a:t>
                      </a:r>
                      <a:endParaRPr lang="en-IN" dirty="0"/>
                    </a:p>
                  </a:txBody>
                  <a:tcPr/>
                </a:tc>
                <a:extLst>
                  <a:ext uri="{0D108BD9-81ED-4DB2-BD59-A6C34878D82A}">
                    <a16:rowId xmlns:a16="http://schemas.microsoft.com/office/drawing/2014/main" val="3371343540"/>
                  </a:ext>
                </a:extLst>
              </a:tr>
              <a:tr h="370840">
                <a:tc>
                  <a:txBody>
                    <a:bodyPr/>
                    <a:lstStyle/>
                    <a:p>
                      <a:r>
                        <a:rPr lang="en-US" sz="1400" b="0" i="0" dirty="0">
                          <a:solidFill>
                            <a:srgbClr val="374151"/>
                          </a:solidFill>
                          <a:effectLst/>
                          <a:latin typeface="Söhne"/>
                        </a:rPr>
                        <a:t>Biotique ayurvedic skincare routine</a:t>
                      </a:r>
                      <a:endParaRPr lang="en-IN" dirty="0"/>
                    </a:p>
                  </a:txBody>
                  <a:tcPr/>
                </a:tc>
                <a:extLst>
                  <a:ext uri="{0D108BD9-81ED-4DB2-BD59-A6C34878D82A}">
                    <a16:rowId xmlns:a16="http://schemas.microsoft.com/office/drawing/2014/main" val="4122842935"/>
                  </a:ext>
                </a:extLst>
              </a:tr>
              <a:tr h="370840">
                <a:tc>
                  <a:txBody>
                    <a:bodyPr/>
                    <a:lstStyle/>
                    <a:p>
                      <a:r>
                        <a:rPr lang="en-US" sz="1400" b="0" i="0" dirty="0">
                          <a:solidFill>
                            <a:srgbClr val="374151"/>
                          </a:solidFill>
                          <a:effectLst/>
                          <a:latin typeface="Söhne"/>
                        </a:rPr>
                        <a:t>Best Biotique products for acne-prone skin</a:t>
                      </a:r>
                      <a:endParaRPr lang="en-IN" dirty="0"/>
                    </a:p>
                  </a:txBody>
                  <a:tcPr/>
                </a:tc>
                <a:extLst>
                  <a:ext uri="{0D108BD9-81ED-4DB2-BD59-A6C34878D82A}">
                    <a16:rowId xmlns:a16="http://schemas.microsoft.com/office/drawing/2014/main" val="3413548496"/>
                  </a:ext>
                </a:extLst>
              </a:tr>
              <a:tr h="370840">
                <a:tc>
                  <a:txBody>
                    <a:bodyPr/>
                    <a:lstStyle/>
                    <a:p>
                      <a:r>
                        <a:rPr lang="en-US" sz="1400" b="0" i="0" dirty="0">
                          <a:solidFill>
                            <a:srgbClr val="374151"/>
                          </a:solidFill>
                          <a:effectLst/>
                          <a:latin typeface="Söhne"/>
                        </a:rPr>
                        <a:t>Biotique hair growth treatment</a:t>
                      </a:r>
                      <a:endParaRPr lang="en-IN" dirty="0"/>
                    </a:p>
                  </a:txBody>
                  <a:tcPr/>
                </a:tc>
                <a:extLst>
                  <a:ext uri="{0D108BD9-81ED-4DB2-BD59-A6C34878D82A}">
                    <a16:rowId xmlns:a16="http://schemas.microsoft.com/office/drawing/2014/main" val="1416122860"/>
                  </a:ext>
                </a:extLst>
              </a:tr>
              <a:tr h="370840">
                <a:tc>
                  <a:txBody>
                    <a:bodyPr/>
                    <a:lstStyle/>
                    <a:p>
                      <a:r>
                        <a:rPr lang="en-US" sz="1400" dirty="0">
                          <a:solidFill>
                            <a:srgbClr val="374151"/>
                          </a:solidFill>
                          <a:latin typeface="Söhne"/>
                        </a:rPr>
                        <a:t> </a:t>
                      </a:r>
                      <a:r>
                        <a:rPr lang="en-US" sz="1400" b="0" i="0" dirty="0">
                          <a:solidFill>
                            <a:srgbClr val="374151"/>
                          </a:solidFill>
                          <a:effectLst/>
                          <a:latin typeface="Söhne"/>
                        </a:rPr>
                        <a:t>Biotique baby care products</a:t>
                      </a:r>
                      <a:endParaRPr lang="en-IN" dirty="0"/>
                    </a:p>
                  </a:txBody>
                  <a:tcPr/>
                </a:tc>
                <a:extLst>
                  <a:ext uri="{0D108BD9-81ED-4DB2-BD59-A6C34878D82A}">
                    <a16:rowId xmlns:a16="http://schemas.microsoft.com/office/drawing/2014/main" val="1371214439"/>
                  </a:ext>
                </a:extLst>
              </a:tr>
              <a:tr h="370840">
                <a:tc>
                  <a:txBody>
                    <a:bodyPr/>
                    <a:lstStyle/>
                    <a:p>
                      <a:r>
                        <a:rPr lang="en-US" sz="1400" b="0" i="0" dirty="0">
                          <a:solidFill>
                            <a:srgbClr val="374151"/>
                          </a:solidFill>
                          <a:effectLst/>
                          <a:latin typeface="Söhne"/>
                        </a:rPr>
                        <a:t>Biotique under-eye dark circle cream</a:t>
                      </a:r>
                      <a:endParaRPr lang="en-IN" dirty="0"/>
                    </a:p>
                  </a:txBody>
                  <a:tcPr/>
                </a:tc>
                <a:extLst>
                  <a:ext uri="{0D108BD9-81ED-4DB2-BD59-A6C34878D82A}">
                    <a16:rowId xmlns:a16="http://schemas.microsoft.com/office/drawing/2014/main" val="2289842896"/>
                  </a:ext>
                </a:extLst>
              </a:tr>
            </a:tbl>
          </a:graphicData>
        </a:graphic>
      </p:graphicFrame>
      <p:pic>
        <p:nvPicPr>
          <p:cNvPr id="3" name="Picture 2">
            <a:extLst>
              <a:ext uri="{FF2B5EF4-FFF2-40B4-BE49-F238E27FC236}">
                <a16:creationId xmlns:a16="http://schemas.microsoft.com/office/drawing/2014/main" id="{680E635C-636D-DD77-524E-A07F4DDAAEAA}"/>
              </a:ext>
            </a:extLst>
          </p:cNvPr>
          <p:cNvPicPr>
            <a:picLocks noChangeAspect="1"/>
          </p:cNvPicPr>
          <p:nvPr/>
        </p:nvPicPr>
        <p:blipFill>
          <a:blip r:embed="rId2"/>
          <a:stretch>
            <a:fillRect/>
          </a:stretch>
        </p:blipFill>
        <p:spPr>
          <a:xfrm>
            <a:off x="0" y="0"/>
            <a:ext cx="486888" cy="486888"/>
          </a:xfrm>
          <a:prstGeom prst="rect">
            <a:avLst/>
          </a:prstGeom>
        </p:spPr>
      </p:pic>
    </p:spTree>
    <p:extLst>
      <p:ext uri="{BB962C8B-B14F-4D97-AF65-F5344CB8AC3E}">
        <p14:creationId xmlns:p14="http://schemas.microsoft.com/office/powerpoint/2010/main" val="808494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E3BDD8-E7EC-BA48-EE1B-604A6486BD9D}"/>
              </a:ext>
            </a:extLst>
          </p:cNvPr>
          <p:cNvSpPr>
            <a:spLocks noGrp="1"/>
          </p:cNvSpPr>
          <p:nvPr>
            <p:ph type="title"/>
          </p:nvPr>
        </p:nvSpPr>
        <p:spPr>
          <a:xfrm>
            <a:off x="486888" y="243444"/>
            <a:ext cx="8520600" cy="572700"/>
          </a:xfrm>
        </p:spPr>
        <p:txBody>
          <a:bodyPr>
            <a:normAutofit/>
          </a:bodyPr>
          <a:lstStyle/>
          <a:p>
            <a:r>
              <a:rPr lang="en-IN" sz="1800" b="1"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ON-PAGE OPTIMIZATION</a:t>
            </a:r>
            <a:r>
              <a:rPr lang="en-IN" sz="1800" b="1" dirty="0">
                <a:effectLst>
                  <a:outerShdw blurRad="38100" dist="38100" dir="2700000" algn="tl">
                    <a:srgbClr val="000000">
                      <a:alpha val="43137"/>
                    </a:srgbClr>
                  </a:outerShdw>
                </a:effectLst>
              </a:rPr>
              <a:t>:</a:t>
            </a:r>
          </a:p>
        </p:txBody>
      </p:sp>
      <p:sp>
        <p:nvSpPr>
          <p:cNvPr id="4" name="Text Placeholder 3">
            <a:extLst>
              <a:ext uri="{FF2B5EF4-FFF2-40B4-BE49-F238E27FC236}">
                <a16:creationId xmlns:a16="http://schemas.microsoft.com/office/drawing/2014/main" id="{CE3C3319-55B3-87F4-8369-82D4025E52F2}"/>
              </a:ext>
            </a:extLst>
          </p:cNvPr>
          <p:cNvSpPr>
            <a:spLocks noGrp="1"/>
          </p:cNvSpPr>
          <p:nvPr>
            <p:ph type="body" idx="1"/>
          </p:nvPr>
        </p:nvSpPr>
        <p:spPr>
          <a:xfrm>
            <a:off x="415778" y="690623"/>
            <a:ext cx="8312444" cy="4156440"/>
          </a:xfrm>
        </p:spPr>
        <p:txBody>
          <a:bodyPr>
            <a:normAutofit fontScale="25000" lnSpcReduction="20000"/>
          </a:bodyPr>
          <a:lstStyle/>
          <a:p>
            <a:pPr marL="114300" indent="0">
              <a:buNone/>
            </a:pPr>
            <a:r>
              <a:rPr lang="en-IN" sz="6400" b="1" dirty="0">
                <a:solidFill>
                  <a:schemeClr val="tx1"/>
                </a:solidFill>
                <a:latin typeface="PMingLiU-ExtB" panose="02020500000000000000" pitchFamily="18" charset="-120"/>
                <a:ea typeface="PMingLiU-ExtB" panose="02020500000000000000" pitchFamily="18" charset="-120"/>
              </a:rPr>
              <a:t>Meta Tag Optimization for Biotique:</a:t>
            </a:r>
          </a:p>
          <a:p>
            <a:pPr marL="114300" indent="0">
              <a:buNone/>
            </a:pPr>
            <a:endParaRPr lang="en-IN" sz="6400" b="1" dirty="0">
              <a:solidFill>
                <a:schemeClr val="tx1"/>
              </a:solidFill>
              <a:latin typeface="PMingLiU-ExtB" panose="02020500000000000000" pitchFamily="18" charset="-120"/>
              <a:ea typeface="PMingLiU-ExtB" panose="02020500000000000000" pitchFamily="18" charset="-120"/>
            </a:endParaRPr>
          </a:p>
          <a:p>
            <a:pPr marL="114300" indent="0" algn="l">
              <a:buNone/>
            </a:pPr>
            <a:r>
              <a:rPr lang="en-US" sz="6400" b="1" i="0" dirty="0">
                <a:solidFill>
                  <a:schemeClr val="tx1"/>
                </a:solidFill>
                <a:effectLst/>
                <a:latin typeface="PMingLiU-ExtB" panose="02020500000000000000" pitchFamily="18" charset="-120"/>
                <a:ea typeface="PMingLiU-ExtB" panose="02020500000000000000" pitchFamily="18" charset="-120"/>
              </a:rPr>
              <a:t>1. Title Tag</a:t>
            </a:r>
            <a:r>
              <a:rPr lang="en-US" sz="6400" b="0" i="0" dirty="0">
                <a:solidFill>
                  <a:schemeClr val="tx1"/>
                </a:solidFill>
                <a:effectLst/>
                <a:latin typeface="PMingLiU-ExtB" panose="02020500000000000000" pitchFamily="18" charset="-120"/>
                <a:ea typeface="PMingLiU-ExtB" panose="02020500000000000000" pitchFamily="18" charset="-120"/>
              </a:rPr>
              <a:t>: The title tag is one of the most crucial meta tags for SEO. It appears as the main                         headline in search engine results. Make sure to include relevant keywords related to Biotique's products, such as "Biotique skincare products," "Natural wellness by Biotique," etc. Keep it concise, around 50-60 characters, and compelling to attract clicks.</a:t>
            </a:r>
          </a:p>
          <a:p>
            <a:pPr marL="114300" indent="0" algn="l">
              <a:buNone/>
            </a:pPr>
            <a:r>
              <a:rPr lang="en-US" sz="6400" b="1" i="0" dirty="0">
                <a:solidFill>
                  <a:schemeClr val="tx1"/>
                </a:solidFill>
                <a:effectLst/>
                <a:latin typeface="PMingLiU-ExtB" panose="02020500000000000000" pitchFamily="18" charset="-120"/>
                <a:ea typeface="PMingLiU-ExtB" panose="02020500000000000000" pitchFamily="18" charset="-120"/>
              </a:rPr>
              <a:t>2. Meta Description</a:t>
            </a:r>
            <a:r>
              <a:rPr lang="en-US" sz="6400" b="0" i="0" dirty="0">
                <a:solidFill>
                  <a:schemeClr val="tx1"/>
                </a:solidFill>
                <a:effectLst/>
                <a:latin typeface="PMingLiU-ExtB" panose="02020500000000000000" pitchFamily="18" charset="-120"/>
                <a:ea typeface="PMingLiU-ExtB" panose="02020500000000000000" pitchFamily="18" charset="-120"/>
              </a:rPr>
              <a:t>: The meta description is a brief summary that appears below the title tag in search results. It should be around 150-160 characters and provide a compelling reason for users to click on the link. Include relevant keywords and highlight the unique selling points of Biotique's products or services.</a:t>
            </a:r>
          </a:p>
          <a:p>
            <a:pPr marL="114300" indent="0" algn="l">
              <a:buNone/>
            </a:pPr>
            <a:r>
              <a:rPr lang="en-US" sz="6400" b="1" i="0" dirty="0">
                <a:solidFill>
                  <a:schemeClr val="tx1"/>
                </a:solidFill>
                <a:effectLst/>
                <a:latin typeface="PMingLiU-ExtB" panose="02020500000000000000" pitchFamily="18" charset="-120"/>
                <a:ea typeface="PMingLiU-ExtB" panose="02020500000000000000" pitchFamily="18" charset="-120"/>
              </a:rPr>
              <a:t>3. Keywords</a:t>
            </a:r>
            <a:r>
              <a:rPr lang="en-US" sz="6400" b="0" i="0" dirty="0">
                <a:solidFill>
                  <a:schemeClr val="tx1"/>
                </a:solidFill>
                <a:effectLst/>
                <a:latin typeface="PMingLiU-ExtB" panose="02020500000000000000" pitchFamily="18" charset="-120"/>
                <a:ea typeface="PMingLiU-ExtB" panose="02020500000000000000" pitchFamily="18" charset="-120"/>
              </a:rPr>
              <a:t>: Conduct keyword research to identify the most relevant and commonly searched keywords related to Biotique and its products. Utilize these keywords naturally in your meta tags, as well as throughout the website's content.</a:t>
            </a:r>
          </a:p>
          <a:p>
            <a:pPr marL="114300" indent="0" algn="l">
              <a:buNone/>
            </a:pPr>
            <a:r>
              <a:rPr lang="en-US" sz="6400" b="1" dirty="0">
                <a:solidFill>
                  <a:schemeClr val="tx1"/>
                </a:solidFill>
                <a:latin typeface="PMingLiU-ExtB" panose="02020500000000000000" pitchFamily="18" charset="-120"/>
                <a:ea typeface="PMingLiU-ExtB" panose="02020500000000000000" pitchFamily="18" charset="-120"/>
              </a:rPr>
              <a:t>4.</a:t>
            </a:r>
            <a:r>
              <a:rPr lang="en-US" sz="6400" b="1" i="0" dirty="0">
                <a:solidFill>
                  <a:schemeClr val="tx1"/>
                </a:solidFill>
                <a:effectLst/>
                <a:latin typeface="PMingLiU-ExtB" panose="02020500000000000000" pitchFamily="18" charset="-120"/>
                <a:ea typeface="PMingLiU-ExtB" panose="02020500000000000000" pitchFamily="18" charset="-120"/>
              </a:rPr>
              <a:t>Product-specific Meta Tags</a:t>
            </a:r>
            <a:r>
              <a:rPr lang="en-US" sz="6400" b="0" i="0" dirty="0">
                <a:solidFill>
                  <a:schemeClr val="tx1"/>
                </a:solidFill>
                <a:effectLst/>
                <a:latin typeface="PMingLiU-ExtB" panose="02020500000000000000" pitchFamily="18" charset="-120"/>
                <a:ea typeface="PMingLiU-ExtB" panose="02020500000000000000" pitchFamily="18" charset="-120"/>
              </a:rPr>
              <a:t>: For individual product pages, create unique and informative meta tags for each product. Include the product name, its unique benefits, and targeted keywords. Avoid using generic meta tags across all product pages.</a:t>
            </a:r>
          </a:p>
          <a:p>
            <a:pPr marL="114300" indent="0">
              <a:buNone/>
            </a:pPr>
            <a:endParaRPr lang="en-IN" sz="1600" b="1" dirty="0">
              <a:solidFill>
                <a:schemeClr val="tx1"/>
              </a:solidFill>
            </a:endParaRPr>
          </a:p>
        </p:txBody>
      </p:sp>
      <p:pic>
        <p:nvPicPr>
          <p:cNvPr id="2" name="Picture 1">
            <a:extLst>
              <a:ext uri="{FF2B5EF4-FFF2-40B4-BE49-F238E27FC236}">
                <a16:creationId xmlns:a16="http://schemas.microsoft.com/office/drawing/2014/main" id="{6C90059E-0395-29F6-6D5B-D0BB26D16FE4}"/>
              </a:ext>
            </a:extLst>
          </p:cNvPr>
          <p:cNvPicPr>
            <a:picLocks noChangeAspect="1"/>
          </p:cNvPicPr>
          <p:nvPr/>
        </p:nvPicPr>
        <p:blipFill>
          <a:blip r:embed="rId2"/>
          <a:stretch>
            <a:fillRect/>
          </a:stretch>
        </p:blipFill>
        <p:spPr>
          <a:xfrm>
            <a:off x="0" y="0"/>
            <a:ext cx="486888" cy="486888"/>
          </a:xfrm>
          <a:prstGeom prst="rect">
            <a:avLst/>
          </a:prstGeom>
        </p:spPr>
      </p:pic>
    </p:spTree>
    <p:extLst>
      <p:ext uri="{BB962C8B-B14F-4D97-AF65-F5344CB8AC3E}">
        <p14:creationId xmlns:p14="http://schemas.microsoft.com/office/powerpoint/2010/main" val="109913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D9991E-A00C-3E96-3ACF-64CF6FBEA464}"/>
              </a:ext>
            </a:extLst>
          </p:cNvPr>
          <p:cNvSpPr>
            <a:spLocks noGrp="1"/>
          </p:cNvSpPr>
          <p:nvPr>
            <p:ph type="body" idx="4294967295"/>
          </p:nvPr>
        </p:nvSpPr>
        <p:spPr>
          <a:xfrm>
            <a:off x="275063" y="445119"/>
            <a:ext cx="8303942" cy="4698381"/>
          </a:xfrm>
        </p:spPr>
        <p:txBody>
          <a:bodyPr>
            <a:normAutofit/>
          </a:bodyPr>
          <a:lstStyle/>
          <a:p>
            <a:pPr marL="114300" indent="0">
              <a:buNone/>
            </a:pPr>
            <a:r>
              <a:rPr lang="en-IN" sz="1600" b="1" dirty="0">
                <a:solidFill>
                  <a:schemeClr val="tx1"/>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CONTENT OPTIMIZATION FOR BIOTIQUE:</a:t>
            </a:r>
          </a:p>
          <a:p>
            <a:pPr marL="114300" indent="0">
              <a:buNone/>
            </a:pPr>
            <a:endParaRPr lang="en-IN" sz="1600" b="1" dirty="0">
              <a:solidFill>
                <a:schemeClr val="tx1"/>
              </a:solidFill>
              <a:latin typeface="PMingLiU-ExtB" panose="02020500000000000000" pitchFamily="18" charset="-120"/>
              <a:ea typeface="PMingLiU-ExtB" panose="02020500000000000000" pitchFamily="18" charset="-120"/>
            </a:endParaRPr>
          </a:p>
          <a:p>
            <a:pPr marL="114300" indent="0" algn="l">
              <a:buNone/>
            </a:pPr>
            <a:r>
              <a:rPr lang="en-US" sz="1600" b="1" i="0" dirty="0">
                <a:solidFill>
                  <a:schemeClr val="tx1"/>
                </a:solidFill>
                <a:effectLst/>
                <a:latin typeface="PMingLiU-ExtB" panose="02020500000000000000" pitchFamily="18" charset="-120"/>
                <a:ea typeface="PMingLiU-ExtB" panose="02020500000000000000" pitchFamily="18" charset="-120"/>
              </a:rPr>
              <a:t>1. Understand the Audience</a:t>
            </a:r>
            <a:r>
              <a:rPr lang="en-US" sz="1600" b="0" i="0" dirty="0">
                <a:solidFill>
                  <a:schemeClr val="tx1"/>
                </a:solidFill>
                <a:effectLst/>
                <a:latin typeface="PMingLiU-ExtB" panose="02020500000000000000" pitchFamily="18" charset="-120"/>
                <a:ea typeface="PMingLiU-ExtB" panose="02020500000000000000" pitchFamily="18" charset="-120"/>
              </a:rPr>
              <a:t>: Conduct thorough research to understand the preferences, pain       points, and interests of Biotique's target audience. Are they looking for skincare solutions, hair care, or overall wellness? Understanding their needs will help tailor the content accordingly.</a:t>
            </a:r>
          </a:p>
          <a:p>
            <a:pPr marL="114300" indent="0" algn="l">
              <a:buNone/>
            </a:pPr>
            <a:r>
              <a:rPr lang="en-US" sz="1600" b="1" i="0" dirty="0">
                <a:solidFill>
                  <a:schemeClr val="tx1"/>
                </a:solidFill>
                <a:effectLst/>
                <a:latin typeface="PMingLiU-ExtB" panose="02020500000000000000" pitchFamily="18" charset="-120"/>
                <a:ea typeface="PMingLiU-ExtB" panose="02020500000000000000" pitchFamily="18" charset="-120"/>
              </a:rPr>
              <a:t>2. Highlight Natural and Organic Benefits</a:t>
            </a:r>
            <a:r>
              <a:rPr lang="en-US" sz="1600" b="0" i="0" dirty="0">
                <a:solidFill>
                  <a:schemeClr val="tx1"/>
                </a:solidFill>
                <a:effectLst/>
                <a:latin typeface="PMingLiU-ExtB" panose="02020500000000000000" pitchFamily="18" charset="-120"/>
                <a:ea typeface="PMingLiU-ExtB" panose="02020500000000000000" pitchFamily="18" charset="-120"/>
              </a:rPr>
              <a:t>: Biotique's main selling point is its use of natural and         organic ingredients. Emphasize this aspect in the content to attract eco-conscious and health-conscious consumers. Explain the benefits of these ingredients and how they can positively impact the users.</a:t>
            </a:r>
          </a:p>
          <a:p>
            <a:pPr marL="114300" indent="0" algn="l">
              <a:buNone/>
            </a:pPr>
            <a:r>
              <a:rPr lang="en-US" sz="1600" b="1" i="0" dirty="0">
                <a:solidFill>
                  <a:schemeClr val="tx1"/>
                </a:solidFill>
                <a:effectLst/>
                <a:latin typeface="PMingLiU-ExtB" panose="02020500000000000000" pitchFamily="18" charset="-120"/>
                <a:ea typeface="PMingLiU-ExtB" panose="02020500000000000000" pitchFamily="18" charset="-120"/>
              </a:rPr>
              <a:t>3. Educate and Inform</a:t>
            </a:r>
            <a:r>
              <a:rPr lang="en-US" sz="1600" b="0" i="0" dirty="0">
                <a:solidFill>
                  <a:schemeClr val="tx1"/>
                </a:solidFill>
                <a:effectLst/>
                <a:latin typeface="PMingLiU-ExtB" panose="02020500000000000000" pitchFamily="18" charset="-120"/>
                <a:ea typeface="PMingLiU-ExtB" panose="02020500000000000000" pitchFamily="18" charset="-120"/>
              </a:rPr>
              <a:t>: Create content that educates users about the importance of natural products and their impact on the environment and personal health. This can include blog posts, articles, and infographics explaining various beauty and wellness topics.</a:t>
            </a:r>
          </a:p>
          <a:p>
            <a:pPr marL="114300" indent="0" algn="l">
              <a:buNone/>
            </a:pPr>
            <a:r>
              <a:rPr lang="en-US" sz="1600" b="1" i="0" dirty="0">
                <a:solidFill>
                  <a:schemeClr val="tx1"/>
                </a:solidFill>
                <a:effectLst/>
                <a:latin typeface="PMingLiU-ExtB" panose="02020500000000000000" pitchFamily="18" charset="-120"/>
                <a:ea typeface="PMingLiU-ExtB" panose="02020500000000000000" pitchFamily="18" charset="-120"/>
              </a:rPr>
              <a:t>4. Product Descriptions</a:t>
            </a:r>
            <a:r>
              <a:rPr lang="en-US" sz="1600" b="0" i="0" dirty="0">
                <a:solidFill>
                  <a:schemeClr val="tx1"/>
                </a:solidFill>
                <a:effectLst/>
                <a:latin typeface="PMingLiU-ExtB" panose="02020500000000000000" pitchFamily="18" charset="-120"/>
                <a:ea typeface="PMingLiU-ExtB" panose="02020500000000000000" pitchFamily="18" charset="-120"/>
              </a:rPr>
              <a:t>: Craft compelling and detailed product descriptions that not only highlight the features but also the benefits of each product. Explain how these products can solve specific beauty or health concerns</a:t>
            </a:r>
            <a:r>
              <a:rPr lang="en-US" sz="1600" b="0" i="0" dirty="0">
                <a:solidFill>
                  <a:srgbClr val="374151"/>
                </a:solidFill>
                <a:effectLst/>
                <a:latin typeface="Söhne"/>
              </a:rPr>
              <a:t>.</a:t>
            </a:r>
          </a:p>
          <a:p>
            <a:pPr marL="114300" indent="0">
              <a:buNone/>
            </a:pPr>
            <a:endParaRPr lang="en-IN" sz="1600" b="1" dirty="0">
              <a:solidFill>
                <a:schemeClr val="tx1"/>
              </a:solidFill>
            </a:endParaRPr>
          </a:p>
        </p:txBody>
      </p:sp>
      <p:pic>
        <p:nvPicPr>
          <p:cNvPr id="2" name="Picture 1">
            <a:extLst>
              <a:ext uri="{FF2B5EF4-FFF2-40B4-BE49-F238E27FC236}">
                <a16:creationId xmlns:a16="http://schemas.microsoft.com/office/drawing/2014/main" id="{FF93BEB2-36DE-31E4-D2F5-649D79C2F160}"/>
              </a:ext>
            </a:extLst>
          </p:cNvPr>
          <p:cNvPicPr>
            <a:picLocks noChangeAspect="1"/>
          </p:cNvPicPr>
          <p:nvPr/>
        </p:nvPicPr>
        <p:blipFill>
          <a:blip r:embed="rId2"/>
          <a:stretch>
            <a:fillRect/>
          </a:stretch>
        </p:blipFill>
        <p:spPr>
          <a:xfrm>
            <a:off x="0" y="0"/>
            <a:ext cx="486888" cy="486888"/>
          </a:xfrm>
          <a:prstGeom prst="rect">
            <a:avLst/>
          </a:prstGeom>
        </p:spPr>
      </p:pic>
    </p:spTree>
    <p:extLst>
      <p:ext uri="{BB962C8B-B14F-4D97-AF65-F5344CB8AC3E}">
        <p14:creationId xmlns:p14="http://schemas.microsoft.com/office/powerpoint/2010/main" val="2697495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698D7A-016A-EDD7-3F07-0F18417C0B66}"/>
              </a:ext>
            </a:extLst>
          </p:cNvPr>
          <p:cNvSpPr txBox="1"/>
          <p:nvPr/>
        </p:nvSpPr>
        <p:spPr>
          <a:xfrm>
            <a:off x="390293" y="63371"/>
            <a:ext cx="8363414" cy="4770537"/>
          </a:xfrm>
          <a:prstGeom prst="rect">
            <a:avLst/>
          </a:prstGeom>
          <a:noFill/>
        </p:spPr>
        <p:txBody>
          <a:bodyPr wrap="square">
            <a:spAutoFit/>
          </a:bodyPr>
          <a:lstStyle/>
          <a:p>
            <a:pPr algn="l"/>
            <a:r>
              <a:rPr lang="en-US" sz="1600" b="1" i="0" dirty="0">
                <a:solidFill>
                  <a:schemeClr val="tx1"/>
                </a:solidFill>
                <a:effectLst/>
                <a:latin typeface="Söhne"/>
              </a:rPr>
              <a:t>5</a:t>
            </a:r>
            <a:r>
              <a:rPr lang="en-US" sz="1600" b="1" i="0" dirty="0">
                <a:solidFill>
                  <a:schemeClr val="tx1"/>
                </a:solidFill>
                <a:effectLst/>
                <a:latin typeface="PMingLiU-ExtB" panose="02020500000000000000" pitchFamily="18" charset="-120"/>
                <a:ea typeface="PMingLiU-ExtB" panose="02020500000000000000" pitchFamily="18" charset="-120"/>
              </a:rPr>
              <a:t>. User-Generated Content</a:t>
            </a:r>
            <a:r>
              <a:rPr lang="en-US" sz="1600" b="0" i="0" dirty="0">
                <a:solidFill>
                  <a:schemeClr val="tx1"/>
                </a:solidFill>
                <a:effectLst/>
                <a:latin typeface="PMingLiU-ExtB" panose="02020500000000000000" pitchFamily="18" charset="-120"/>
                <a:ea typeface="PMingLiU-ExtB" panose="02020500000000000000" pitchFamily="18" charset="-120"/>
              </a:rPr>
              <a:t>: Encourage customers to share their experiences with Biotique products through reviews, testimonials, and social media posts. User-generated content adds authenticity and builds trust among potential customers.</a:t>
            </a:r>
          </a:p>
          <a:p>
            <a:pPr algn="l"/>
            <a:r>
              <a:rPr lang="en-US" sz="1600" b="1" i="0" dirty="0">
                <a:solidFill>
                  <a:schemeClr val="tx1"/>
                </a:solidFill>
                <a:effectLst/>
                <a:latin typeface="PMingLiU-ExtB" panose="02020500000000000000" pitchFamily="18" charset="-120"/>
                <a:ea typeface="PMingLiU-ExtB" panose="02020500000000000000" pitchFamily="18" charset="-120"/>
              </a:rPr>
              <a:t>6. Visual Appeal</a:t>
            </a:r>
            <a:r>
              <a:rPr lang="en-US" sz="1600" b="0" i="0" dirty="0">
                <a:solidFill>
                  <a:schemeClr val="tx1"/>
                </a:solidFill>
                <a:effectLst/>
                <a:latin typeface="PMingLiU-ExtB" panose="02020500000000000000" pitchFamily="18" charset="-120"/>
                <a:ea typeface="PMingLiU-ExtB" panose="02020500000000000000" pitchFamily="18" charset="-120"/>
              </a:rPr>
              <a:t>: Use high-quality images and videos to showcase the products, demonstrate their application, or share the behind-the-scenes story of Biotique's commitment to natural beauty.</a:t>
            </a:r>
          </a:p>
          <a:p>
            <a:pPr algn="l"/>
            <a:r>
              <a:rPr lang="en-US" sz="1600" b="1" i="0" dirty="0">
                <a:solidFill>
                  <a:schemeClr val="tx1"/>
                </a:solidFill>
                <a:effectLst/>
                <a:latin typeface="PMingLiU-ExtB" panose="02020500000000000000" pitchFamily="18" charset="-120"/>
                <a:ea typeface="PMingLiU-ExtB" panose="02020500000000000000" pitchFamily="18" charset="-120"/>
              </a:rPr>
              <a:t>7. SEO Optimization</a:t>
            </a:r>
            <a:r>
              <a:rPr lang="en-US" sz="1600" b="0" i="0" dirty="0">
                <a:solidFill>
                  <a:schemeClr val="tx1"/>
                </a:solidFill>
                <a:effectLst/>
                <a:latin typeface="PMingLiU-ExtB" panose="02020500000000000000" pitchFamily="18" charset="-120"/>
                <a:ea typeface="PMingLiU-ExtB" panose="02020500000000000000" pitchFamily="18" charset="-120"/>
              </a:rPr>
              <a:t>: Conduct keyword research to identify relevant search terms and incorporate them naturally into the content. This will improve Biotique's search engine visibility and organic traffic.</a:t>
            </a:r>
          </a:p>
          <a:p>
            <a:pPr algn="l"/>
            <a:r>
              <a:rPr lang="en-US" sz="1600" b="1" i="0" dirty="0">
                <a:solidFill>
                  <a:schemeClr val="tx1"/>
                </a:solidFill>
                <a:effectLst/>
                <a:latin typeface="PMingLiU-ExtB" panose="02020500000000000000" pitchFamily="18" charset="-120"/>
                <a:ea typeface="PMingLiU-ExtB" panose="02020500000000000000" pitchFamily="18" charset="-120"/>
              </a:rPr>
              <a:t>8. Leverage Social Media</a:t>
            </a:r>
            <a:r>
              <a:rPr lang="en-US" sz="1600" b="0" i="0" dirty="0">
                <a:solidFill>
                  <a:schemeClr val="tx1"/>
                </a:solidFill>
                <a:effectLst/>
                <a:latin typeface="PMingLiU-ExtB" panose="02020500000000000000" pitchFamily="18" charset="-120"/>
                <a:ea typeface="PMingLiU-ExtB" panose="02020500000000000000" pitchFamily="18" charset="-120"/>
              </a:rPr>
              <a:t>: Biotique's target audience is likely active on social media platforms. Utilize these channels to share engaging content, run contests, and collaborate with influencers to reach a wider audience.</a:t>
            </a:r>
          </a:p>
          <a:p>
            <a:pPr algn="l"/>
            <a:r>
              <a:rPr lang="en-US" sz="1600" b="1" i="0" dirty="0">
                <a:solidFill>
                  <a:schemeClr val="tx1"/>
                </a:solidFill>
                <a:effectLst/>
                <a:latin typeface="PMingLiU-ExtB" panose="02020500000000000000" pitchFamily="18" charset="-120"/>
                <a:ea typeface="PMingLiU-ExtB" panose="02020500000000000000" pitchFamily="18" charset="-120"/>
              </a:rPr>
              <a:t>9. Create How-to Guides and Tutorials</a:t>
            </a:r>
            <a:r>
              <a:rPr lang="en-US" sz="1600" b="0" i="0" dirty="0">
                <a:solidFill>
                  <a:schemeClr val="tx1"/>
                </a:solidFill>
                <a:effectLst/>
                <a:latin typeface="PMingLiU-ExtB" panose="02020500000000000000" pitchFamily="18" charset="-120"/>
                <a:ea typeface="PMingLiU-ExtB" panose="02020500000000000000" pitchFamily="18" charset="-120"/>
              </a:rPr>
              <a:t>: Educate customers on how to use Biotique products effectively. Step-by-step guides and tutorials can be valuable resources for users and can also showcase the brand's expertise.</a:t>
            </a:r>
          </a:p>
          <a:p>
            <a:pPr algn="l"/>
            <a:r>
              <a:rPr lang="en-US" sz="1600" b="1" i="0" dirty="0">
                <a:solidFill>
                  <a:schemeClr val="tx1"/>
                </a:solidFill>
                <a:effectLst/>
                <a:latin typeface="PMingLiU-ExtB" panose="02020500000000000000" pitchFamily="18" charset="-120"/>
                <a:ea typeface="PMingLiU-ExtB" panose="02020500000000000000" pitchFamily="18" charset="-120"/>
              </a:rPr>
              <a:t>10. Focus on Sustainability</a:t>
            </a:r>
            <a:r>
              <a:rPr lang="en-US" sz="1600" b="0" i="0" dirty="0">
                <a:solidFill>
                  <a:schemeClr val="tx1"/>
                </a:solidFill>
                <a:effectLst/>
                <a:latin typeface="PMingLiU-ExtB" panose="02020500000000000000" pitchFamily="18" charset="-120"/>
                <a:ea typeface="PMingLiU-ExtB" panose="02020500000000000000" pitchFamily="18" charset="-120"/>
              </a:rPr>
              <a:t>: Share Biotique's sustainability initiatives and practices through content. Consumers appreciate eco-friendly brands, and showcasing these efforts can foster a positive brand image.</a:t>
            </a:r>
          </a:p>
          <a:p>
            <a:pPr algn="l"/>
            <a:r>
              <a:rPr lang="en-US" sz="1600" b="1" i="0" dirty="0">
                <a:solidFill>
                  <a:schemeClr val="tx1"/>
                </a:solidFill>
                <a:effectLst/>
                <a:latin typeface="PMingLiU-ExtB" panose="02020500000000000000" pitchFamily="18" charset="-120"/>
                <a:ea typeface="PMingLiU-ExtB" panose="02020500000000000000" pitchFamily="18" charset="-120"/>
              </a:rPr>
              <a:t>11. Email Newsletters</a:t>
            </a:r>
            <a:r>
              <a:rPr lang="en-US" sz="1600" b="0" i="0" dirty="0">
                <a:solidFill>
                  <a:schemeClr val="tx1"/>
                </a:solidFill>
                <a:effectLst/>
                <a:latin typeface="PMingLiU-ExtB" panose="02020500000000000000" pitchFamily="18" charset="-120"/>
                <a:ea typeface="PMingLiU-ExtB" panose="02020500000000000000" pitchFamily="18" charset="-120"/>
              </a:rPr>
              <a:t>: Use email marketing to keep customers informed about new product launches, promotions, and beauty tips. Personalize the emails for a more engaging experience.</a:t>
            </a:r>
          </a:p>
          <a:p>
            <a:pPr algn="l"/>
            <a:endParaRPr lang="en-US" sz="1600" b="0" i="0" dirty="0">
              <a:solidFill>
                <a:schemeClr val="tx1"/>
              </a:solidFill>
              <a:effectLst/>
              <a:latin typeface="Söhne"/>
            </a:endParaRPr>
          </a:p>
        </p:txBody>
      </p:sp>
      <p:pic>
        <p:nvPicPr>
          <p:cNvPr id="2" name="Picture 1">
            <a:extLst>
              <a:ext uri="{FF2B5EF4-FFF2-40B4-BE49-F238E27FC236}">
                <a16:creationId xmlns:a16="http://schemas.microsoft.com/office/drawing/2014/main" id="{14105198-AEB3-6D2C-DCFE-EFB4B9EEC727}"/>
              </a:ext>
            </a:extLst>
          </p:cNvPr>
          <p:cNvPicPr>
            <a:picLocks noChangeAspect="1"/>
          </p:cNvPicPr>
          <p:nvPr/>
        </p:nvPicPr>
        <p:blipFill>
          <a:blip r:embed="rId2"/>
          <a:stretch>
            <a:fillRect/>
          </a:stretch>
        </p:blipFill>
        <p:spPr>
          <a:xfrm>
            <a:off x="0" y="0"/>
            <a:ext cx="486888" cy="486888"/>
          </a:xfrm>
          <a:prstGeom prst="rect">
            <a:avLst/>
          </a:prstGeom>
        </p:spPr>
      </p:pic>
    </p:spTree>
    <p:extLst>
      <p:ext uri="{BB962C8B-B14F-4D97-AF65-F5344CB8AC3E}">
        <p14:creationId xmlns:p14="http://schemas.microsoft.com/office/powerpoint/2010/main" val="2732439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5F272F-96CD-47C1-6A55-A8F461151207}"/>
              </a:ext>
            </a:extLst>
          </p:cNvPr>
          <p:cNvSpPr>
            <a:spLocks noChangeArrowheads="1"/>
          </p:cNvSpPr>
          <p:nvPr/>
        </p:nvSpPr>
        <p:spPr bwMode="auto">
          <a:xfrm>
            <a:off x="266700" y="617167"/>
            <a:ext cx="8610600" cy="483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öhne"/>
              </a:rPr>
              <a:t>	</a:t>
            </a:r>
            <a:r>
              <a:rPr kumimoji="0" lang="en-US" altLang="en-US" sz="1600" b="0" i="0" u="none" strike="noStrike" cap="none" normalizeH="0" baseline="0" dirty="0">
                <a:ln>
                  <a:noFill/>
                </a:ln>
                <a:solidFill>
                  <a:srgbClr val="000000"/>
                </a:solidFill>
                <a:effectLst/>
                <a:latin typeface="PMingLiU-ExtB" panose="02020500000000000000" pitchFamily="18" charset="-120"/>
                <a:ea typeface="PMingLiU-ExtB" panose="02020500000000000000" pitchFamily="18" charset="-120"/>
              </a:rPr>
              <a:t>“Biotique" is a brand known for its Ayurvedic beauty and skincare products. Conducting keyword research is an essential step in any digital marketing strategy, including search engine optimization (SEO). Keyword research helps identify the terms and phrases potential customers use to find products or services, and it allows you to optimize your website and content to rank higher in search engine results, thus increasing organic traffic.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PMingLiU-ExtB" panose="02020500000000000000" pitchFamily="18" charset="-120"/>
                <a:ea typeface="PMingLiU-ExtB" panose="02020500000000000000" pitchFamily="18" charset="-120"/>
              </a:rPr>
              <a:t>Here's a general process for conducting keyword research for Biotique or any brand:</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solidFill>
                  <a:srgbClr val="000000"/>
                </a:solidFill>
                <a:effectLst/>
                <a:latin typeface="PMingLiU-ExtB" panose="02020500000000000000" pitchFamily="18" charset="-120"/>
                <a:ea typeface="PMingLiU-ExtB" panose="02020500000000000000" pitchFamily="18" charset="-120"/>
              </a:rPr>
              <a:t> Understand Your Target Audience:</a:t>
            </a:r>
            <a:r>
              <a:rPr kumimoji="0" lang="en-US" altLang="en-US" sz="1600" b="0" i="0" u="none" strike="noStrike" cap="none" normalizeH="0" baseline="0" dirty="0">
                <a:ln>
                  <a:noFill/>
                </a:ln>
                <a:solidFill>
                  <a:srgbClr val="000000"/>
                </a:solidFill>
                <a:effectLst/>
                <a:latin typeface="PMingLiU-ExtB" panose="02020500000000000000" pitchFamily="18" charset="-120"/>
                <a:ea typeface="PMingLiU-ExtB" panose="02020500000000000000" pitchFamily="18" charset="-120"/>
              </a:rPr>
              <a:t> Define your target audience and understand their preferences, pain points, and interests. This information will help you find relevant keywords that align with their needs.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rgbClr val="000000"/>
                </a:solidFill>
                <a:effectLst/>
                <a:latin typeface="PMingLiU-ExtB" panose="02020500000000000000" pitchFamily="18" charset="-120"/>
                <a:ea typeface="PMingLiU-ExtB" panose="02020500000000000000" pitchFamily="18" charset="-120"/>
              </a:rPr>
              <a:t> Brainstorm Seed Keywords:</a:t>
            </a:r>
            <a:r>
              <a:rPr kumimoji="0" lang="en-US" altLang="en-US" sz="1600" b="0" i="0" u="none" strike="noStrike" cap="none" normalizeH="0" baseline="0" dirty="0">
                <a:ln>
                  <a:noFill/>
                </a:ln>
                <a:solidFill>
                  <a:srgbClr val="000000"/>
                </a:solidFill>
                <a:effectLst/>
                <a:latin typeface="PMingLiU-ExtB" panose="02020500000000000000" pitchFamily="18" charset="-120"/>
                <a:ea typeface="PMingLiU-ExtB" panose="02020500000000000000" pitchFamily="18" charset="-120"/>
              </a:rPr>
              <a:t> Begin by brainstorming a list of seed keywords relevant to Biotique's products, such as "Ayurvedic skincare," "natural beauty products," "organic cosmetics," etc. These seed keywords will be the foundation of your research.</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rgbClr val="000000"/>
                </a:solidFill>
                <a:effectLst/>
                <a:latin typeface="PMingLiU-ExtB" panose="02020500000000000000" pitchFamily="18" charset="-120"/>
                <a:ea typeface="PMingLiU-ExtB" panose="02020500000000000000" pitchFamily="18" charset="-120"/>
              </a:rPr>
              <a:t> Keyword Research Tools:</a:t>
            </a:r>
            <a:r>
              <a:rPr kumimoji="0" lang="en-US" altLang="en-US" sz="1600" b="0" i="0" u="none" strike="noStrike" cap="none" normalizeH="0" baseline="0" dirty="0">
                <a:ln>
                  <a:noFill/>
                </a:ln>
                <a:solidFill>
                  <a:srgbClr val="000000"/>
                </a:solidFill>
                <a:effectLst/>
                <a:latin typeface="PMingLiU-ExtB" panose="02020500000000000000" pitchFamily="18" charset="-120"/>
                <a:ea typeface="PMingLiU-ExtB" panose="02020500000000000000" pitchFamily="18" charset="-120"/>
              </a:rPr>
              <a:t> Utilize keyword research tools to expand your list of keywords and gather valuable data. Some popular tools include: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PMingLiU-ExtB" panose="02020500000000000000" pitchFamily="18" charset="-120"/>
                <a:ea typeface="PMingLiU-ExtB" panose="02020500000000000000" pitchFamily="18" charset="-120"/>
              </a:rPr>
              <a:t>Google Keyword Planner (free)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PMingLiU-ExtB" panose="02020500000000000000" pitchFamily="18" charset="-120"/>
                <a:ea typeface="PMingLiU-ExtB" panose="02020500000000000000" pitchFamily="18" charset="-120"/>
              </a:rPr>
              <a:t>SEMrush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PMingLiU-ExtB" panose="02020500000000000000" pitchFamily="18" charset="-120"/>
                <a:ea typeface="PMingLiU-ExtB" panose="02020500000000000000" pitchFamily="18" charset="-120"/>
              </a:rPr>
              <a:t>Ahrefs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PMingLiU-ExtB" panose="02020500000000000000" pitchFamily="18" charset="-120"/>
                <a:ea typeface="PMingLiU-ExtB" panose="02020500000000000000" pitchFamily="18" charset="-120"/>
              </a:rPr>
              <a:t>Moz Keyword Explorer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endParaRPr>
          </a:p>
        </p:txBody>
      </p:sp>
      <p:sp>
        <p:nvSpPr>
          <p:cNvPr id="3" name="Title 2">
            <a:extLst>
              <a:ext uri="{FF2B5EF4-FFF2-40B4-BE49-F238E27FC236}">
                <a16:creationId xmlns:a16="http://schemas.microsoft.com/office/drawing/2014/main" id="{242F754F-A219-4AE9-E2A1-085E3310804C}"/>
              </a:ext>
            </a:extLst>
          </p:cNvPr>
          <p:cNvSpPr>
            <a:spLocks noGrp="1"/>
          </p:cNvSpPr>
          <p:nvPr>
            <p:ph type="title"/>
          </p:nvPr>
        </p:nvSpPr>
        <p:spPr>
          <a:xfrm>
            <a:off x="414350" y="243444"/>
            <a:ext cx="8520600" cy="572700"/>
          </a:xfrm>
        </p:spPr>
        <p:txBody>
          <a:bodyPr>
            <a:normAutofit/>
          </a:bodyPr>
          <a:lstStyle/>
          <a:p>
            <a:r>
              <a:rPr lang="en-IN" sz="1600" b="1" dirty="0">
                <a:solidFill>
                  <a:schemeClr val="tx1"/>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PROCESS OF CONDUCTING KEYWORD RESEARCH</a:t>
            </a:r>
            <a:r>
              <a:rPr lang="en-IN" sz="1600" b="1" dirty="0">
                <a:solidFill>
                  <a:schemeClr val="tx1"/>
                </a:solidFill>
                <a:effectLst>
                  <a:outerShdw blurRad="38100" dist="38100" dir="2700000" algn="tl">
                    <a:srgbClr val="000000">
                      <a:alpha val="43137"/>
                    </a:srgbClr>
                  </a:outerShdw>
                </a:effectLst>
              </a:rPr>
              <a:t>:</a:t>
            </a:r>
          </a:p>
        </p:txBody>
      </p:sp>
      <p:pic>
        <p:nvPicPr>
          <p:cNvPr id="4" name="Picture 3">
            <a:extLst>
              <a:ext uri="{FF2B5EF4-FFF2-40B4-BE49-F238E27FC236}">
                <a16:creationId xmlns:a16="http://schemas.microsoft.com/office/drawing/2014/main" id="{AF826F3A-FB6E-0692-0F8F-F4C2F73D1944}"/>
              </a:ext>
            </a:extLst>
          </p:cNvPr>
          <p:cNvPicPr>
            <a:picLocks noChangeAspect="1"/>
          </p:cNvPicPr>
          <p:nvPr/>
        </p:nvPicPr>
        <p:blipFill>
          <a:blip r:embed="rId2"/>
          <a:stretch>
            <a:fillRect/>
          </a:stretch>
        </p:blipFill>
        <p:spPr>
          <a:xfrm>
            <a:off x="0" y="0"/>
            <a:ext cx="486888" cy="486888"/>
          </a:xfrm>
          <a:prstGeom prst="rect">
            <a:avLst/>
          </a:prstGeom>
        </p:spPr>
      </p:pic>
    </p:spTree>
    <p:extLst>
      <p:ext uri="{BB962C8B-B14F-4D97-AF65-F5344CB8AC3E}">
        <p14:creationId xmlns:p14="http://schemas.microsoft.com/office/powerpoint/2010/main" val="1111107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32457F-C283-AFDD-575F-DF9D5D4020EC}"/>
              </a:ext>
            </a:extLst>
          </p:cNvPr>
          <p:cNvSpPr txBox="1"/>
          <p:nvPr/>
        </p:nvSpPr>
        <p:spPr>
          <a:xfrm>
            <a:off x="1174352" y="1551406"/>
            <a:ext cx="7285463" cy="1181093"/>
          </a:xfrm>
          <a:prstGeom prst="rect">
            <a:avLst/>
          </a:prstGeom>
          <a:noFill/>
        </p:spPr>
        <p:txBody>
          <a:bodyPr wrap="square">
            <a:spAutoFit/>
          </a:bodyPr>
          <a:lstStyle/>
          <a:p>
            <a:pPr marL="0" lvl="0" indent="0" algn="ctr" rtl="0">
              <a:lnSpc>
                <a:spcPct val="115000"/>
              </a:lnSpc>
              <a:spcBef>
                <a:spcPts val="0"/>
              </a:spcBef>
              <a:spcAft>
                <a:spcPts val="0"/>
              </a:spcAft>
              <a:buNone/>
            </a:pPr>
            <a:r>
              <a:rPr lang="en-GB" sz="3200" b="1" dirty="0">
                <a:solidFill>
                  <a:srgbClr val="434343"/>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Part 1: Brand study, Competitor Analysis &amp; Buyer’s/Audience’s Persona</a:t>
            </a:r>
          </a:p>
        </p:txBody>
      </p:sp>
      <p:pic>
        <p:nvPicPr>
          <p:cNvPr id="2" name="Picture 1">
            <a:extLst>
              <a:ext uri="{FF2B5EF4-FFF2-40B4-BE49-F238E27FC236}">
                <a16:creationId xmlns:a16="http://schemas.microsoft.com/office/drawing/2014/main" id="{DA4877B8-7CDD-8D31-2DB6-BA98C2F8A27C}"/>
              </a:ext>
            </a:extLst>
          </p:cNvPr>
          <p:cNvPicPr>
            <a:picLocks noChangeAspect="1"/>
          </p:cNvPicPr>
          <p:nvPr/>
        </p:nvPicPr>
        <p:blipFill>
          <a:blip r:embed="rId2"/>
          <a:stretch>
            <a:fillRect/>
          </a:stretch>
        </p:blipFill>
        <p:spPr>
          <a:xfrm>
            <a:off x="0" y="0"/>
            <a:ext cx="486888" cy="486888"/>
          </a:xfrm>
          <a:prstGeom prst="rect">
            <a:avLst/>
          </a:prstGeom>
        </p:spPr>
      </p:pic>
    </p:spTree>
    <p:extLst>
      <p:ext uri="{BB962C8B-B14F-4D97-AF65-F5344CB8AC3E}">
        <p14:creationId xmlns:p14="http://schemas.microsoft.com/office/powerpoint/2010/main" val="3284277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021F6F-48EB-9988-E45A-DC61BB674121}"/>
              </a:ext>
            </a:extLst>
          </p:cNvPr>
          <p:cNvSpPr txBox="1"/>
          <p:nvPr/>
        </p:nvSpPr>
        <p:spPr>
          <a:xfrm>
            <a:off x="270510" y="243444"/>
            <a:ext cx="8602980" cy="735586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startAt="5"/>
              <a:tabLst/>
            </a:pPr>
            <a:endParaRPr kumimoji="0" lang="en-US" altLang="en-US" sz="1600" b="1" i="0" u="none" strike="noStrike" cap="none" normalizeH="0" baseline="0" dirty="0">
              <a:ln>
                <a:noFill/>
              </a:ln>
              <a:solidFill>
                <a:srgbClr val="000000"/>
              </a:solidFill>
              <a:effectLst/>
              <a:latin typeface="Söhne"/>
            </a:endParaRPr>
          </a:p>
          <a:p>
            <a:pPr eaLnBrk="0" fontAlgn="base" hangingPunct="0">
              <a:spcBef>
                <a:spcPct val="0"/>
              </a:spcBef>
              <a:spcAft>
                <a:spcPct val="0"/>
              </a:spcAft>
              <a:buClrTx/>
            </a:pPr>
            <a:r>
              <a:rPr kumimoji="0" lang="en-US" altLang="en-US" sz="1600" b="1" i="0" u="none" strike="noStrike" cap="none" normalizeH="0" baseline="0" dirty="0">
                <a:ln>
                  <a:noFill/>
                </a:ln>
                <a:solidFill>
                  <a:srgbClr val="000000"/>
                </a:solidFill>
                <a:effectLst/>
                <a:latin typeface="PMingLiU-ExtB" panose="02020500000000000000" pitchFamily="18" charset="-120"/>
                <a:ea typeface="PMingLiU-ExtB" panose="02020500000000000000" pitchFamily="18" charset="-120"/>
              </a:rPr>
              <a:t>4. Analyze Competitors:</a:t>
            </a:r>
            <a:r>
              <a:rPr kumimoji="0" lang="en-US" altLang="en-US" sz="1600" b="0" i="0" u="none" strike="noStrike" cap="none" normalizeH="0" baseline="0" dirty="0">
                <a:ln>
                  <a:noFill/>
                </a:ln>
                <a:solidFill>
                  <a:srgbClr val="000000"/>
                </a:solidFill>
                <a:effectLst/>
                <a:latin typeface="PMingLiU-ExtB" panose="02020500000000000000" pitchFamily="18" charset="-120"/>
                <a:ea typeface="PMingLiU-ExtB" panose="02020500000000000000" pitchFamily="18" charset="-120"/>
              </a:rPr>
              <a:t> Look at the websites of competitors or similar brands to see which keywords they are targeting. This can give you ideas for additional keywords to include in your list.</a:t>
            </a:r>
          </a:p>
          <a:p>
            <a:pPr marL="0" marR="0" lvl="0" indent="0" algn="l" defTabSz="914400" rtl="0" eaLnBrk="0" fontAlgn="base" latinLnBrk="0" hangingPunct="0">
              <a:lnSpc>
                <a:spcPct val="100000"/>
              </a:lnSpc>
              <a:spcBef>
                <a:spcPct val="0"/>
              </a:spcBef>
              <a:spcAft>
                <a:spcPct val="0"/>
              </a:spcAft>
              <a:buClrTx/>
              <a:buSzTx/>
              <a:tabLst/>
            </a:pPr>
            <a:r>
              <a:rPr lang="en-US" altLang="en-US" sz="1600" b="1" dirty="0">
                <a:latin typeface="PMingLiU-ExtB" panose="02020500000000000000" pitchFamily="18" charset="-120"/>
                <a:ea typeface="PMingLiU-ExtB" panose="02020500000000000000" pitchFamily="18" charset="-120"/>
              </a:rPr>
              <a:t>5. </a:t>
            </a:r>
            <a:r>
              <a:rPr kumimoji="0" lang="en-US" altLang="en-US" sz="1600" b="1" i="0" u="none" strike="noStrike" cap="none" normalizeH="0" baseline="0" dirty="0">
                <a:ln>
                  <a:noFill/>
                </a:ln>
                <a:solidFill>
                  <a:srgbClr val="000000"/>
                </a:solidFill>
                <a:effectLst/>
                <a:latin typeface="PMingLiU-ExtB" panose="02020500000000000000" pitchFamily="18" charset="-120"/>
                <a:ea typeface="PMingLiU-ExtB" panose="02020500000000000000" pitchFamily="18" charset="-120"/>
              </a:rPr>
              <a:t>Keyword Intent:</a:t>
            </a:r>
            <a:r>
              <a:rPr kumimoji="0" lang="en-US" altLang="en-US" sz="1600" b="0" i="0" u="none" strike="noStrike" cap="none" normalizeH="0" baseline="0" dirty="0">
                <a:ln>
                  <a:noFill/>
                </a:ln>
                <a:solidFill>
                  <a:srgbClr val="000000"/>
                </a:solidFill>
                <a:effectLst/>
                <a:latin typeface="PMingLiU-ExtB" panose="02020500000000000000" pitchFamily="18" charset="-120"/>
                <a:ea typeface="PMingLiU-ExtB" panose="02020500000000000000" pitchFamily="18" charset="-120"/>
              </a:rPr>
              <a:t> Consider the intent behind each keyword. Are people looking for information, products, or solutions? Understanding the intent helps you align your content accordingly.</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600" b="1" i="0" u="none" strike="noStrike" cap="none" normalizeH="0" baseline="0" dirty="0">
                <a:ln>
                  <a:noFill/>
                </a:ln>
                <a:solidFill>
                  <a:srgbClr val="000000"/>
                </a:solidFill>
                <a:effectLst/>
                <a:latin typeface="PMingLiU-ExtB" panose="02020500000000000000" pitchFamily="18" charset="-120"/>
                <a:ea typeface="PMingLiU-ExtB" panose="02020500000000000000" pitchFamily="18" charset="-120"/>
              </a:rPr>
              <a:t> Keyword Relevance and Volume:</a:t>
            </a:r>
            <a:r>
              <a:rPr kumimoji="0" lang="en-US" altLang="en-US" sz="1600" b="0" i="0" u="none" strike="noStrike" cap="none" normalizeH="0" baseline="0" dirty="0">
                <a:ln>
                  <a:noFill/>
                </a:ln>
                <a:solidFill>
                  <a:srgbClr val="000000"/>
                </a:solidFill>
                <a:effectLst/>
                <a:latin typeface="PMingLiU-ExtB" panose="02020500000000000000" pitchFamily="18" charset="-120"/>
                <a:ea typeface="PMingLiU-ExtB" panose="02020500000000000000" pitchFamily="18" charset="-120"/>
              </a:rPr>
              <a:t> Evaluate the relevance and search volume of each keyword. High search volume indicates more people are searching for that term, but it may also mean higher competition. Balance highly relevant, niche keywords with broader, high-volume ones</a:t>
            </a:r>
            <a:r>
              <a:rPr kumimoji="0" lang="en-US" altLang="en-US" sz="1400" b="0" i="0" u="none" strike="noStrike" cap="none" normalizeH="0" baseline="0" dirty="0">
                <a:ln>
                  <a:noFill/>
                </a:ln>
                <a:solidFill>
                  <a:srgbClr val="000000"/>
                </a:solidFill>
                <a:effectLst/>
                <a:latin typeface="PMingLiU-ExtB" panose="02020500000000000000" pitchFamily="18" charset="-120"/>
                <a:ea typeface="PMingLiU-ExtB" panose="02020500000000000000" pitchFamily="18" charset="-120"/>
              </a:rPr>
              <a:t>.</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600" b="1" i="0" u="none" strike="noStrike" cap="none" normalizeH="0" baseline="0" dirty="0">
                <a:ln>
                  <a:noFill/>
                </a:ln>
                <a:solidFill>
                  <a:schemeClr val="tx1"/>
                </a:solidFill>
                <a:effectLst/>
                <a:latin typeface="PMingLiU-ExtB" panose="02020500000000000000" pitchFamily="18" charset="-120"/>
                <a:ea typeface="PMingLiU-ExtB" panose="02020500000000000000" pitchFamily="18" charset="-120"/>
              </a:rPr>
              <a:t> Long-Tail Keywords:</a:t>
            </a:r>
            <a:r>
              <a:rPr kumimoji="0" lang="en-US" altLang="en-US" sz="1600" b="0" i="0" u="none" strike="noStrike" cap="none" normalizeH="0" baseline="0" dirty="0">
                <a:ln>
                  <a:noFill/>
                </a:ln>
                <a:solidFill>
                  <a:schemeClr val="tx1"/>
                </a:solidFill>
                <a:effectLst/>
                <a:latin typeface="PMingLiU-ExtB" panose="02020500000000000000" pitchFamily="18" charset="-120"/>
                <a:ea typeface="PMingLiU-ExtB" panose="02020500000000000000" pitchFamily="18" charset="-120"/>
              </a:rPr>
              <a:t> Long-tail keywords are longer and more specific phrases. They may have lower search volume but often lead to higher conversion rates. Incorporate relevant long-tail keywords into your strategy.</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1" i="0" u="none" strike="noStrike" cap="none" normalizeH="0" baseline="0" dirty="0">
                <a:ln>
                  <a:noFill/>
                </a:ln>
                <a:solidFill>
                  <a:schemeClr val="tx1"/>
                </a:solidFill>
                <a:effectLst/>
                <a:latin typeface="PMingLiU-ExtB" panose="02020500000000000000" pitchFamily="18" charset="-120"/>
                <a:ea typeface="PMingLiU-ExtB" panose="02020500000000000000" pitchFamily="18" charset="-120"/>
              </a:rPr>
              <a:t> Keyword Difficulty:</a:t>
            </a:r>
            <a:r>
              <a:rPr kumimoji="0" lang="en-US" altLang="en-US" sz="1600" b="0" i="0" u="none" strike="noStrike" cap="none" normalizeH="0" baseline="0" dirty="0">
                <a:ln>
                  <a:noFill/>
                </a:ln>
                <a:solidFill>
                  <a:schemeClr val="tx1"/>
                </a:solidFill>
                <a:effectLst/>
                <a:latin typeface="PMingLiU-ExtB" panose="02020500000000000000" pitchFamily="18" charset="-120"/>
                <a:ea typeface="PMingLiU-ExtB" panose="02020500000000000000" pitchFamily="18" charset="-120"/>
              </a:rPr>
              <a:t> Assess the difficulty of ranking for specific keywords. Highly competitive keywords may be difficult for a new website to rank, so consider targeting some less competitive terms to start.</a:t>
            </a: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en-US" altLang="en-US" sz="1600" b="1" i="0" u="none" strike="noStrike" cap="none" normalizeH="0" baseline="0" dirty="0">
                <a:ln>
                  <a:noFill/>
                </a:ln>
                <a:solidFill>
                  <a:schemeClr val="tx1"/>
                </a:solidFill>
                <a:effectLst/>
                <a:latin typeface="PMingLiU-ExtB" panose="02020500000000000000" pitchFamily="18" charset="-120"/>
                <a:ea typeface="PMingLiU-ExtB" panose="02020500000000000000" pitchFamily="18" charset="-120"/>
              </a:rPr>
              <a:t> Organize and Prioritize Keywords:</a:t>
            </a:r>
            <a:r>
              <a:rPr kumimoji="0" lang="en-US" altLang="en-US" sz="1600" b="0" i="0" u="none" strike="noStrike" cap="none" normalizeH="0" baseline="0" dirty="0">
                <a:ln>
                  <a:noFill/>
                </a:ln>
                <a:solidFill>
                  <a:schemeClr val="tx1"/>
                </a:solidFill>
                <a:effectLst/>
                <a:latin typeface="PMingLiU-ExtB" panose="02020500000000000000" pitchFamily="18" charset="-120"/>
                <a:ea typeface="PMingLiU-ExtB" panose="02020500000000000000" pitchFamily="18" charset="-120"/>
              </a:rPr>
              <a:t> Categorize your keywords based on relevance and search volume. Create keyword groups or clusters around specific themes</a:t>
            </a:r>
            <a:endParaRPr lang="en-US" altLang="en-US" sz="1600" dirty="0">
              <a:latin typeface="PMingLiU-ExtB" panose="02020500000000000000" pitchFamily="18" charset="-120"/>
              <a:ea typeface="PMingLiU-ExtB" panose="02020500000000000000" pitchFamily="18" charset="-120"/>
            </a:endParaRPr>
          </a:p>
          <a:p>
            <a:pPr eaLnBrk="0" fontAlgn="base" hangingPunct="0">
              <a:spcBef>
                <a:spcPct val="0"/>
              </a:spcBef>
              <a:spcAft>
                <a:spcPct val="0"/>
              </a:spcAft>
              <a:buClrTx/>
            </a:pPr>
            <a:r>
              <a:rPr kumimoji="0" lang="en-US" altLang="en-US" sz="1600" b="1" i="0" u="none" strike="noStrike" cap="none" normalizeH="0" baseline="0" dirty="0">
                <a:ln>
                  <a:noFill/>
                </a:ln>
                <a:solidFill>
                  <a:schemeClr val="tx1"/>
                </a:solidFill>
                <a:effectLst/>
                <a:latin typeface="PMingLiU-ExtB" panose="02020500000000000000" pitchFamily="18" charset="-120"/>
                <a:ea typeface="PMingLiU-ExtB" panose="02020500000000000000" pitchFamily="18" charset="-120"/>
              </a:rPr>
              <a:t>10. Content Strategy:</a:t>
            </a:r>
            <a:r>
              <a:rPr kumimoji="0" lang="en-US" altLang="en-US" sz="1600" b="0" i="0" u="none" strike="noStrike" cap="none" normalizeH="0" baseline="0" dirty="0">
                <a:ln>
                  <a:noFill/>
                </a:ln>
                <a:solidFill>
                  <a:schemeClr val="tx1"/>
                </a:solidFill>
                <a:effectLst/>
                <a:latin typeface="PMingLiU-ExtB" panose="02020500000000000000" pitchFamily="18" charset="-120"/>
                <a:ea typeface="PMingLiU-ExtB" panose="02020500000000000000" pitchFamily="18" charset="-120"/>
              </a:rPr>
              <a:t> Develop content around your selected keywords. This can include product pages, blog posts, guides, and other relevant content that aligns with your target keywords.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rgbClr val="000000"/>
              </a:solidFill>
              <a:effectLst/>
              <a:latin typeface="PMingLiU-ExtB" panose="02020500000000000000" pitchFamily="18" charset="-120"/>
              <a:ea typeface="PMingLiU-ExtB" panose="02020500000000000000" pitchFamily="18" charset="-12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lang="en-US" altLang="en-US" dirty="0">
              <a:latin typeface="PMingLiU-ExtB" panose="02020500000000000000" pitchFamily="18" charset="-120"/>
              <a:ea typeface="PMingLiU-ExtB" panose="02020500000000000000" pitchFamily="18" charset="-12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400" b="0" i="0" u="none" strike="noStrike" cap="none" normalizeH="0" baseline="0" dirty="0">
              <a:ln>
                <a:noFill/>
              </a:ln>
              <a:solidFill>
                <a:srgbClr val="00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lang="en-US" altLang="en-US" dirty="0">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400" b="0" i="0" u="none" strike="noStrike" cap="none" normalizeH="0" baseline="0" dirty="0">
              <a:ln>
                <a:noFill/>
              </a:ln>
              <a:solidFill>
                <a:srgbClr val="00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lang="en-US" altLang="en-US" dirty="0">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400" b="0" i="0" u="none" strike="noStrike" cap="none" normalizeH="0" baseline="0" dirty="0">
              <a:ln>
                <a:noFill/>
              </a:ln>
              <a:solidFill>
                <a:srgbClr val="00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lang="en-US" altLang="en-US" dirty="0">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400" b="0" i="0" u="none" strike="noStrike" cap="none" normalizeH="0" baseline="0" dirty="0">
              <a:ln>
                <a:noFill/>
              </a:ln>
              <a:solidFill>
                <a:srgbClr val="00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lang="en-US" altLang="en-US" dirty="0">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400" b="0" i="0" u="none" strike="noStrike" cap="none" normalizeH="0" baseline="0" dirty="0">
              <a:ln>
                <a:noFill/>
              </a:ln>
              <a:solidFill>
                <a:srgbClr val="00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lang="en-US" altLang="en-US" dirty="0">
              <a:latin typeface="Söhne"/>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rgbClr val="000000"/>
              </a:solidFill>
              <a:effectLst/>
              <a:latin typeface="Söhne"/>
            </a:endParaRPr>
          </a:p>
        </p:txBody>
      </p:sp>
      <p:pic>
        <p:nvPicPr>
          <p:cNvPr id="2" name="Picture 1">
            <a:extLst>
              <a:ext uri="{FF2B5EF4-FFF2-40B4-BE49-F238E27FC236}">
                <a16:creationId xmlns:a16="http://schemas.microsoft.com/office/drawing/2014/main" id="{AFB7A4D9-6D09-37F4-A971-4C473954F7E3}"/>
              </a:ext>
            </a:extLst>
          </p:cNvPr>
          <p:cNvPicPr>
            <a:picLocks noChangeAspect="1"/>
          </p:cNvPicPr>
          <p:nvPr/>
        </p:nvPicPr>
        <p:blipFill>
          <a:blip r:embed="rId2"/>
          <a:stretch>
            <a:fillRect/>
          </a:stretch>
        </p:blipFill>
        <p:spPr>
          <a:xfrm>
            <a:off x="0" y="0"/>
            <a:ext cx="486888" cy="486888"/>
          </a:xfrm>
          <a:prstGeom prst="rect">
            <a:avLst/>
          </a:prstGeom>
        </p:spPr>
      </p:pic>
    </p:spTree>
    <p:extLst>
      <p:ext uri="{BB962C8B-B14F-4D97-AF65-F5344CB8AC3E}">
        <p14:creationId xmlns:p14="http://schemas.microsoft.com/office/powerpoint/2010/main" val="348688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D5EA3-ABF9-04C5-9DE2-B85BB64058A5}"/>
              </a:ext>
            </a:extLst>
          </p:cNvPr>
          <p:cNvSpPr txBox="1"/>
          <p:nvPr/>
        </p:nvSpPr>
        <p:spPr>
          <a:xfrm>
            <a:off x="728545" y="1632130"/>
            <a:ext cx="8043747" cy="615168"/>
          </a:xfrm>
          <a:prstGeom prst="rect">
            <a:avLst/>
          </a:prstGeom>
          <a:noFill/>
        </p:spPr>
        <p:txBody>
          <a:bodyPr wrap="square">
            <a:spAutoFit/>
          </a:bodyPr>
          <a:lstStyle/>
          <a:p>
            <a:pPr marL="0" lvl="0" indent="0" algn="ctr" rtl="0">
              <a:lnSpc>
                <a:spcPct val="115000"/>
              </a:lnSpc>
              <a:spcBef>
                <a:spcPts val="0"/>
              </a:spcBef>
              <a:spcAft>
                <a:spcPts val="0"/>
              </a:spcAft>
              <a:buNone/>
            </a:pPr>
            <a:r>
              <a:rPr lang="en-US" sz="3200" b="1" dirty="0">
                <a:solidFill>
                  <a:srgbClr val="434343"/>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Part 3: Content Ideas and Marketing Strategies</a:t>
            </a:r>
            <a:endParaRPr lang="en-US" sz="3200"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endParaRPr>
          </a:p>
        </p:txBody>
      </p:sp>
      <p:pic>
        <p:nvPicPr>
          <p:cNvPr id="2" name="Picture 1">
            <a:extLst>
              <a:ext uri="{FF2B5EF4-FFF2-40B4-BE49-F238E27FC236}">
                <a16:creationId xmlns:a16="http://schemas.microsoft.com/office/drawing/2014/main" id="{F38C5993-9A8C-78C6-4CF2-58BBDBA98AA4}"/>
              </a:ext>
            </a:extLst>
          </p:cNvPr>
          <p:cNvPicPr>
            <a:picLocks noChangeAspect="1"/>
          </p:cNvPicPr>
          <p:nvPr/>
        </p:nvPicPr>
        <p:blipFill>
          <a:blip r:embed="rId2"/>
          <a:stretch>
            <a:fillRect/>
          </a:stretch>
        </p:blipFill>
        <p:spPr>
          <a:xfrm>
            <a:off x="0" y="0"/>
            <a:ext cx="486888" cy="486888"/>
          </a:xfrm>
          <a:prstGeom prst="rect">
            <a:avLst/>
          </a:prstGeom>
        </p:spPr>
      </p:pic>
    </p:spTree>
    <p:extLst>
      <p:ext uri="{BB962C8B-B14F-4D97-AF65-F5344CB8AC3E}">
        <p14:creationId xmlns:p14="http://schemas.microsoft.com/office/powerpoint/2010/main" val="3315021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E20269-91F2-336B-1971-B9F56FD08CC5}"/>
              </a:ext>
            </a:extLst>
          </p:cNvPr>
          <p:cNvPicPr>
            <a:picLocks noChangeAspect="1"/>
          </p:cNvPicPr>
          <p:nvPr/>
        </p:nvPicPr>
        <p:blipFill>
          <a:blip r:embed="rId2"/>
          <a:stretch>
            <a:fillRect/>
          </a:stretch>
        </p:blipFill>
        <p:spPr>
          <a:xfrm>
            <a:off x="0" y="0"/>
            <a:ext cx="486888" cy="486888"/>
          </a:xfrm>
          <a:prstGeom prst="rect">
            <a:avLst/>
          </a:prstGeom>
        </p:spPr>
      </p:pic>
      <p:graphicFrame>
        <p:nvGraphicFramePr>
          <p:cNvPr id="3" name="Table 3">
            <a:extLst>
              <a:ext uri="{FF2B5EF4-FFF2-40B4-BE49-F238E27FC236}">
                <a16:creationId xmlns:a16="http://schemas.microsoft.com/office/drawing/2014/main" id="{030BD55B-3398-F50F-12D3-E03522DF990C}"/>
              </a:ext>
            </a:extLst>
          </p:cNvPr>
          <p:cNvGraphicFramePr>
            <a:graphicFrameLocks noGrp="1"/>
          </p:cNvGraphicFramePr>
          <p:nvPr>
            <p:extLst>
              <p:ext uri="{D42A27DB-BD31-4B8C-83A1-F6EECF244321}">
                <p14:modId xmlns:p14="http://schemas.microsoft.com/office/powerpoint/2010/main" val="116533592"/>
              </p:ext>
            </p:extLst>
          </p:nvPr>
        </p:nvGraphicFramePr>
        <p:xfrm>
          <a:off x="326572" y="270026"/>
          <a:ext cx="8170706" cy="4698157"/>
        </p:xfrm>
        <a:graphic>
          <a:graphicData uri="http://schemas.openxmlformats.org/drawingml/2006/table">
            <a:tbl>
              <a:tblPr firstRow="1" bandRow="1">
                <a:effectLst>
                  <a:outerShdw blurRad="63500" sx="102000" sy="102000" algn="ctr" rotWithShape="0">
                    <a:prstClr val="black">
                      <a:alpha val="40000"/>
                    </a:prstClr>
                  </a:outerShdw>
                </a:effectLst>
                <a:tableStyleId>{7DF18680-E054-41AD-8BC1-D1AEF772440D}</a:tableStyleId>
              </a:tblPr>
              <a:tblGrid>
                <a:gridCol w="1167244">
                  <a:extLst>
                    <a:ext uri="{9D8B030D-6E8A-4147-A177-3AD203B41FA5}">
                      <a16:colId xmlns:a16="http://schemas.microsoft.com/office/drawing/2014/main" val="4195562771"/>
                    </a:ext>
                  </a:extLst>
                </a:gridCol>
                <a:gridCol w="1167244">
                  <a:extLst>
                    <a:ext uri="{9D8B030D-6E8A-4147-A177-3AD203B41FA5}">
                      <a16:colId xmlns:a16="http://schemas.microsoft.com/office/drawing/2014/main" val="557153556"/>
                    </a:ext>
                  </a:extLst>
                </a:gridCol>
                <a:gridCol w="1167244">
                  <a:extLst>
                    <a:ext uri="{9D8B030D-6E8A-4147-A177-3AD203B41FA5}">
                      <a16:colId xmlns:a16="http://schemas.microsoft.com/office/drawing/2014/main" val="1091668872"/>
                    </a:ext>
                  </a:extLst>
                </a:gridCol>
                <a:gridCol w="1267348">
                  <a:extLst>
                    <a:ext uri="{9D8B030D-6E8A-4147-A177-3AD203B41FA5}">
                      <a16:colId xmlns:a16="http://schemas.microsoft.com/office/drawing/2014/main" val="1176086942"/>
                    </a:ext>
                  </a:extLst>
                </a:gridCol>
                <a:gridCol w="1115733">
                  <a:extLst>
                    <a:ext uri="{9D8B030D-6E8A-4147-A177-3AD203B41FA5}">
                      <a16:colId xmlns:a16="http://schemas.microsoft.com/office/drawing/2014/main" val="2221703915"/>
                    </a:ext>
                  </a:extLst>
                </a:gridCol>
                <a:gridCol w="1118649">
                  <a:extLst>
                    <a:ext uri="{9D8B030D-6E8A-4147-A177-3AD203B41FA5}">
                      <a16:colId xmlns:a16="http://schemas.microsoft.com/office/drawing/2014/main" val="1591945578"/>
                    </a:ext>
                  </a:extLst>
                </a:gridCol>
                <a:gridCol w="1167244">
                  <a:extLst>
                    <a:ext uri="{9D8B030D-6E8A-4147-A177-3AD203B41FA5}">
                      <a16:colId xmlns:a16="http://schemas.microsoft.com/office/drawing/2014/main" val="2263113796"/>
                    </a:ext>
                  </a:extLst>
                </a:gridCol>
              </a:tblGrid>
              <a:tr h="462970">
                <a:tc>
                  <a:txBody>
                    <a:bodyPr/>
                    <a:lstStyle/>
                    <a:p>
                      <a:r>
                        <a:rPr lang="en-IN" dirty="0"/>
                        <a:t>SUNDAY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MONDAY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TUESDAY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WEDNESDAY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THURSDAY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FRIDAY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SATURDAY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1836015"/>
                  </a:ext>
                </a:extLst>
              </a:tr>
              <a:tr h="530192">
                <a:tc>
                  <a:txBody>
                    <a:bodyPr/>
                    <a:lstStyle/>
                    <a:p>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1</a:t>
                      </a:r>
                    </a:p>
                    <a:p>
                      <a:r>
                        <a:rPr lang="en-IN" sz="1000" dirty="0"/>
                        <a:t>NATIONAL DOCTOR’S 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3501674"/>
                  </a:ext>
                </a:extLst>
              </a:tr>
              <a:tr h="530192">
                <a:tc>
                  <a:txBody>
                    <a:bodyPr/>
                    <a:lstStyle/>
                    <a:p>
                      <a:r>
                        <a:rPr lang="en-IN" sz="1000" b="1" dirty="0"/>
                        <a:t>2</a:t>
                      </a:r>
                    </a:p>
                    <a:p>
                      <a:r>
                        <a:rPr lang="en-IN" sz="1000" dirty="0"/>
                        <a:t>WORLD UFO 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0263464"/>
                  </a:ext>
                </a:extLst>
              </a:tr>
              <a:tr h="626371">
                <a:tc>
                  <a:txBody>
                    <a:bodyPr/>
                    <a:lstStyle/>
                    <a:p>
                      <a:r>
                        <a:rPr lang="en-IN" sz="1000" b="1"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11</a:t>
                      </a:r>
                      <a:endParaRPr lang="en-IN" sz="1000" dirty="0"/>
                    </a:p>
                    <a:p>
                      <a:r>
                        <a:rPr lang="en-IN" sz="1000" dirty="0"/>
                        <a:t>WORLD POPULATION 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14</a:t>
                      </a:r>
                      <a:endParaRPr lang="en-IN" sz="10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3428820"/>
                  </a:ext>
                </a:extLst>
              </a:tr>
              <a:tr h="898706">
                <a:tc>
                  <a:txBody>
                    <a:bodyPr/>
                    <a:lstStyle/>
                    <a:p>
                      <a:r>
                        <a:rPr lang="en-IN" sz="1000" dirty="0"/>
                        <a:t>1</a:t>
                      </a:r>
                      <a:r>
                        <a:rPr lang="en-IN" sz="1000" b="1" dirty="0"/>
                        <a:t>6</a:t>
                      </a: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17</a:t>
                      </a:r>
                    </a:p>
                    <a:p>
                      <a:r>
                        <a:rPr lang="en-IN" sz="1000" dirty="0"/>
                        <a:t>WORLD DAY FOR INTERNATIONAL JUSTICE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b="1" dirty="0"/>
                        <a:t>18</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t>NELSON MANDELA INTERNATIONAL DAY</a:t>
                      </a:r>
                    </a:p>
                    <a:p>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3549826"/>
                  </a:ext>
                </a:extLst>
              </a:tr>
              <a:tr h="762538">
                <a:tc>
                  <a:txBody>
                    <a:bodyPr/>
                    <a:lstStyle/>
                    <a:p>
                      <a:r>
                        <a:rPr lang="en-IN" sz="1000" b="1"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24</a:t>
                      </a:r>
                    </a:p>
                    <a:p>
                      <a:r>
                        <a:rPr lang="en-IN" sz="1000" dirty="0"/>
                        <a:t>NATIONAL THERMAL ENGINEER’S 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25</a:t>
                      </a:r>
                    </a:p>
                    <a:p>
                      <a:r>
                        <a:rPr lang="en-IN" sz="1000" dirty="0"/>
                        <a:t>NATIONAL REFRESHMENT 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26</a:t>
                      </a:r>
                    </a:p>
                    <a:p>
                      <a:r>
                        <a:rPr lang="en-IN" sz="1000" dirty="0"/>
                        <a:t>KARGIL VIJAY 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28</a:t>
                      </a:r>
                    </a:p>
                    <a:p>
                      <a:r>
                        <a:rPr lang="en-IN" sz="1000" dirty="0"/>
                        <a:t>WORLD HEPAPTITIS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29</a:t>
                      </a:r>
                    </a:p>
                    <a:p>
                      <a:r>
                        <a:rPr lang="en-IN" sz="1000" dirty="0"/>
                        <a:t>INTERNATIONAL TIGER 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9987067"/>
                  </a:ext>
                </a:extLst>
              </a:tr>
              <a:tr h="522397">
                <a:tc>
                  <a:txBody>
                    <a:bodyPr/>
                    <a:lstStyle/>
                    <a:p>
                      <a:r>
                        <a:rPr lang="en-IN" sz="1000" b="1"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b="1" dirty="0"/>
                        <a:t>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9091701"/>
                  </a:ext>
                </a:extLst>
              </a:tr>
            </a:tbl>
          </a:graphicData>
        </a:graphic>
      </p:graphicFrame>
    </p:spTree>
    <p:extLst>
      <p:ext uri="{BB962C8B-B14F-4D97-AF65-F5344CB8AC3E}">
        <p14:creationId xmlns:p14="http://schemas.microsoft.com/office/powerpoint/2010/main" val="3153876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22938-9A02-AD6C-14B9-B8F689912BA0}"/>
              </a:ext>
            </a:extLst>
          </p:cNvPr>
          <p:cNvSpPr>
            <a:spLocks noGrp="1"/>
          </p:cNvSpPr>
          <p:nvPr>
            <p:ph type="title"/>
          </p:nvPr>
        </p:nvSpPr>
        <p:spPr>
          <a:xfrm>
            <a:off x="579815" y="0"/>
            <a:ext cx="8520600" cy="572700"/>
          </a:xfrm>
        </p:spPr>
        <p:txBody>
          <a:bodyPr>
            <a:normAutofit fontScale="90000"/>
          </a:bodyPr>
          <a:lstStyle/>
          <a:p>
            <a:r>
              <a:rPr lang="en-US" b="1"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CONTENT IDEAS:</a:t>
            </a:r>
            <a:endParaRPr lang="en-IN" b="1"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endParaRPr>
          </a:p>
        </p:txBody>
      </p:sp>
      <p:sp>
        <p:nvSpPr>
          <p:cNvPr id="3" name="Text Placeholder 2">
            <a:extLst>
              <a:ext uri="{FF2B5EF4-FFF2-40B4-BE49-F238E27FC236}">
                <a16:creationId xmlns:a16="http://schemas.microsoft.com/office/drawing/2014/main" id="{4929D71E-EEBE-4BDA-DF98-5571EABF0A12}"/>
              </a:ext>
            </a:extLst>
          </p:cNvPr>
          <p:cNvSpPr>
            <a:spLocks noGrp="1"/>
          </p:cNvSpPr>
          <p:nvPr>
            <p:ph type="body" idx="1"/>
          </p:nvPr>
        </p:nvSpPr>
        <p:spPr>
          <a:xfrm>
            <a:off x="92927" y="426575"/>
            <a:ext cx="8958146" cy="4606342"/>
          </a:xfrm>
        </p:spPr>
        <p:txBody>
          <a:bodyPr>
            <a:normAutofit/>
          </a:bodyPr>
          <a:lstStyle/>
          <a:p>
            <a:pPr marL="114300" indent="0">
              <a:buNone/>
            </a:pPr>
            <a:r>
              <a:rPr lang="en-US" sz="1400" b="1" dirty="0">
                <a:solidFill>
                  <a:schemeClr val="tx1"/>
                </a:solidFill>
                <a:latin typeface="PMingLiU-ExtB" panose="02020500000000000000" pitchFamily="18" charset="-120"/>
                <a:ea typeface="PMingLiU-ExtB" panose="02020500000000000000" pitchFamily="18" charset="-120"/>
              </a:rPr>
              <a:t>BIOTIQUE: </a:t>
            </a:r>
            <a:r>
              <a:rPr lang="en-US" sz="1400" dirty="0">
                <a:solidFill>
                  <a:schemeClr val="tx1"/>
                </a:solidFill>
                <a:latin typeface="PMingLiU-ExtB" panose="02020500000000000000" pitchFamily="18" charset="-120"/>
                <a:ea typeface="PMingLiU-ExtB" panose="02020500000000000000" pitchFamily="18" charset="-120"/>
              </a:rPr>
              <a:t>Our country has a long tradition of using scents and attar. In fact, we have strong roots and connections with fine fragrances. The kings and queens of ancient times used to have special penchant for fragrances that celebrate their personalities. Fragrances were also actively used</a:t>
            </a:r>
          </a:p>
          <a:p>
            <a:pPr marL="114300" indent="0">
              <a:buNone/>
            </a:pPr>
            <a:r>
              <a:rPr lang="en-US" sz="1400" dirty="0">
                <a:solidFill>
                  <a:schemeClr val="tx1"/>
                </a:solidFill>
                <a:latin typeface="PMingLiU-ExtB" panose="02020500000000000000" pitchFamily="18" charset="-120"/>
                <a:ea typeface="PMingLiU-ExtB" panose="02020500000000000000" pitchFamily="18" charset="-120"/>
              </a:rPr>
              <a:t>for worshipping gods right from the vedic age. It is believed that since fragrances</a:t>
            </a:r>
          </a:p>
          <a:p>
            <a:pPr marL="114300" indent="0">
              <a:buNone/>
            </a:pPr>
            <a:r>
              <a:rPr lang="en-IN" sz="1400" dirty="0">
                <a:solidFill>
                  <a:schemeClr val="tx1"/>
                </a:solidFill>
                <a:latin typeface="PMingLiU-ExtB" panose="02020500000000000000" pitchFamily="18" charset="-120"/>
                <a:ea typeface="PMingLiU-ExtB" panose="02020500000000000000" pitchFamily="18" charset="-120"/>
              </a:rPr>
              <a:t>made from natural substances like flowers, woods and water, they deeply affect</a:t>
            </a:r>
          </a:p>
          <a:p>
            <a:pPr marL="114300" indent="0">
              <a:buNone/>
            </a:pPr>
            <a:r>
              <a:rPr lang="en-IN" sz="1400" dirty="0">
                <a:solidFill>
                  <a:schemeClr val="tx1"/>
                </a:solidFill>
                <a:latin typeface="PMingLiU-ExtB" panose="02020500000000000000" pitchFamily="18" charset="-120"/>
                <a:ea typeface="PMingLiU-ExtB" panose="02020500000000000000" pitchFamily="18" charset="-120"/>
              </a:rPr>
              <a:t>our psyche.</a:t>
            </a:r>
          </a:p>
          <a:p>
            <a:pPr marL="114300" indent="0">
              <a:buNone/>
            </a:pPr>
            <a:r>
              <a:rPr lang="en-IN" sz="1400" dirty="0">
                <a:solidFill>
                  <a:schemeClr val="tx1"/>
                </a:solidFill>
                <a:latin typeface="PMingLiU-ExtB" panose="02020500000000000000" pitchFamily="18" charset="-120"/>
                <a:ea typeface="PMingLiU-ExtB" panose="02020500000000000000" pitchFamily="18" charset="-120"/>
              </a:rPr>
              <a:t>	</a:t>
            </a:r>
            <a:r>
              <a:rPr lang="en-US" sz="1400" dirty="0">
                <a:solidFill>
                  <a:schemeClr val="tx1"/>
                </a:solidFill>
                <a:latin typeface="PMingLiU-ExtB" panose="02020500000000000000" pitchFamily="18" charset="-120"/>
                <a:ea typeface="PMingLiU-ExtB" panose="02020500000000000000" pitchFamily="18" charset="-120"/>
              </a:rPr>
              <a:t>Another reason why fragrances and perfumes are so popular in India</a:t>
            </a:r>
          </a:p>
          <a:p>
            <a:pPr marL="114300" indent="0">
              <a:buNone/>
            </a:pPr>
            <a:r>
              <a:rPr lang="en-US" sz="1400" dirty="0">
                <a:solidFill>
                  <a:schemeClr val="tx1"/>
                </a:solidFill>
                <a:latin typeface="PMingLiU-ExtB" panose="02020500000000000000" pitchFamily="18" charset="-120"/>
                <a:ea typeface="PMingLiU-ExtB" panose="02020500000000000000" pitchFamily="18" charset="-120"/>
              </a:rPr>
              <a:t>is because of our tropical climatic conditions. Heat and stickiness is almost </a:t>
            </a:r>
          </a:p>
          <a:p>
            <a:pPr marL="114300" indent="0">
              <a:buNone/>
            </a:pPr>
            <a:r>
              <a:rPr lang="en-US" sz="1400" dirty="0">
                <a:solidFill>
                  <a:schemeClr val="tx1"/>
                </a:solidFill>
                <a:latin typeface="PMingLiU-ExtB" panose="02020500000000000000" pitchFamily="18" charset="-120"/>
                <a:ea typeface="PMingLiU-ExtB" panose="02020500000000000000" pitchFamily="18" charset="-120"/>
              </a:rPr>
              <a:t>synonymous with summers in India, and we need to be very sure in our choice</a:t>
            </a:r>
          </a:p>
          <a:p>
            <a:pPr marL="114300" indent="0">
              <a:buNone/>
            </a:pPr>
            <a:r>
              <a:rPr lang="en-US" sz="1400" dirty="0">
                <a:solidFill>
                  <a:schemeClr val="tx1"/>
                </a:solidFill>
                <a:latin typeface="PMingLiU-ExtB" panose="02020500000000000000" pitchFamily="18" charset="-120"/>
                <a:ea typeface="PMingLiU-ExtB" panose="02020500000000000000" pitchFamily="18" charset="-120"/>
              </a:rPr>
              <a:t>of perfumes. We want our perfumes to not only give us great smell but also </a:t>
            </a:r>
          </a:p>
          <a:p>
            <a:pPr marL="114300" indent="0">
              <a:buNone/>
            </a:pPr>
            <a:r>
              <a:rPr lang="en-US" sz="1400" dirty="0">
                <a:solidFill>
                  <a:schemeClr val="tx1"/>
                </a:solidFill>
                <a:latin typeface="PMingLiU-ExtB" panose="02020500000000000000" pitchFamily="18" charset="-120"/>
                <a:ea typeface="PMingLiU-ExtB" panose="02020500000000000000" pitchFamily="18" charset="-120"/>
              </a:rPr>
              <a:t>helps us feel fresh throughout the day. Let’s have a look at some of the best</a:t>
            </a:r>
          </a:p>
          <a:p>
            <a:pPr marL="114300" indent="0">
              <a:buNone/>
            </a:pPr>
            <a:r>
              <a:rPr lang="en-US" sz="1400" dirty="0">
                <a:solidFill>
                  <a:schemeClr val="tx1"/>
                </a:solidFill>
                <a:latin typeface="PMingLiU-ExtB" panose="02020500000000000000" pitchFamily="18" charset="-120"/>
                <a:ea typeface="PMingLiU-ExtB" panose="02020500000000000000" pitchFamily="18" charset="-120"/>
              </a:rPr>
              <a:t> fragrances from Biotique that are not only authentic and grounded, but are also </a:t>
            </a:r>
          </a:p>
          <a:p>
            <a:pPr marL="114300" indent="0">
              <a:buNone/>
            </a:pPr>
            <a:r>
              <a:rPr lang="en-US" sz="1400" dirty="0">
                <a:solidFill>
                  <a:schemeClr val="tx1"/>
                </a:solidFill>
                <a:latin typeface="PMingLiU-ExtB" panose="02020500000000000000" pitchFamily="18" charset="-120"/>
                <a:ea typeface="PMingLiU-ExtB" panose="02020500000000000000" pitchFamily="18" charset="-120"/>
              </a:rPr>
              <a:t>cost effective, and extremely safe to use.</a:t>
            </a:r>
          </a:p>
          <a:p>
            <a:pPr marL="114300" indent="0">
              <a:buNone/>
            </a:pPr>
            <a:r>
              <a:rPr lang="en-US" sz="1400" dirty="0">
                <a:solidFill>
                  <a:schemeClr val="tx1"/>
                </a:solidFill>
                <a:latin typeface="PMingLiU-ExtB" panose="02020500000000000000" pitchFamily="18" charset="-120"/>
                <a:ea typeface="PMingLiU-ExtB" panose="02020500000000000000" pitchFamily="18" charset="-120"/>
              </a:rPr>
              <a:t>	Fragrances evoke a whole new world. They awake our senses and uplift our personality. That’s why choosing fragrances is called an art. Hope you are able to get some idea of what our fragrances have to offer to you. All Biotique fragrances are organic and safe to use. So, stay fresh throughout the summer season and get your pick from these timeless elegant and juicy fragrances. </a:t>
            </a:r>
            <a:endParaRPr lang="en-IN" sz="1400" dirty="0">
              <a:solidFill>
                <a:schemeClr val="tx1"/>
              </a:solidFill>
              <a:latin typeface="PMingLiU-ExtB" panose="02020500000000000000" pitchFamily="18" charset="-120"/>
              <a:ea typeface="PMingLiU-ExtB" panose="02020500000000000000" pitchFamily="18" charset="-120"/>
            </a:endParaRPr>
          </a:p>
        </p:txBody>
      </p:sp>
      <p:pic>
        <p:nvPicPr>
          <p:cNvPr id="7" name="Picture 6">
            <a:extLst>
              <a:ext uri="{FF2B5EF4-FFF2-40B4-BE49-F238E27FC236}">
                <a16:creationId xmlns:a16="http://schemas.microsoft.com/office/drawing/2014/main" id="{AAA14250-F2A2-E754-A9E8-FD810CB8BA2B}"/>
              </a:ext>
            </a:extLst>
          </p:cNvPr>
          <p:cNvPicPr>
            <a:picLocks noChangeAspect="1"/>
          </p:cNvPicPr>
          <p:nvPr/>
        </p:nvPicPr>
        <p:blipFill>
          <a:blip r:embed="rId2"/>
          <a:stretch>
            <a:fillRect/>
          </a:stretch>
        </p:blipFill>
        <p:spPr>
          <a:xfrm>
            <a:off x="6295271" y="1138408"/>
            <a:ext cx="2498407" cy="22897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D34D6647-323F-EB4D-3CF2-A648BAE61DD9}"/>
              </a:ext>
            </a:extLst>
          </p:cNvPr>
          <p:cNvPicPr>
            <a:picLocks noChangeAspect="1"/>
          </p:cNvPicPr>
          <p:nvPr/>
        </p:nvPicPr>
        <p:blipFill>
          <a:blip r:embed="rId3"/>
          <a:stretch>
            <a:fillRect/>
          </a:stretch>
        </p:blipFill>
        <p:spPr>
          <a:xfrm>
            <a:off x="0" y="0"/>
            <a:ext cx="486888" cy="486888"/>
          </a:xfrm>
          <a:prstGeom prst="rect">
            <a:avLst/>
          </a:prstGeom>
        </p:spPr>
      </p:pic>
    </p:spTree>
    <p:extLst>
      <p:ext uri="{BB962C8B-B14F-4D97-AF65-F5344CB8AC3E}">
        <p14:creationId xmlns:p14="http://schemas.microsoft.com/office/powerpoint/2010/main" val="1117891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0A7E1-3A53-E6C0-4E4D-A53A6B0B15E3}"/>
              </a:ext>
            </a:extLst>
          </p:cNvPr>
          <p:cNvSpPr>
            <a:spLocks noGrp="1"/>
          </p:cNvSpPr>
          <p:nvPr>
            <p:ph type="title"/>
          </p:nvPr>
        </p:nvSpPr>
        <p:spPr>
          <a:xfrm>
            <a:off x="418434" y="425521"/>
            <a:ext cx="8520600" cy="572700"/>
          </a:xfrm>
        </p:spPr>
        <p:txBody>
          <a:bodyPr>
            <a:normAutofit fontScale="90000"/>
          </a:bodyPr>
          <a:lstStyle/>
          <a:p>
            <a:r>
              <a:rPr lang="en-US"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MARKETING STRATEGIES FOR BIOTIQUE</a:t>
            </a:r>
            <a:r>
              <a:rPr lang="en-US" dirty="0">
                <a:effectLst>
                  <a:outerShdw blurRad="38100" dist="38100" dir="2700000" algn="tl">
                    <a:srgbClr val="000000">
                      <a:alpha val="43137"/>
                    </a:srgbClr>
                  </a:outerShdw>
                </a:effectLst>
              </a:rPr>
              <a:t>:</a:t>
            </a:r>
            <a:endParaRPr lang="en-IN" dirty="0">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id="{D3ECDDA0-8FAB-1DA0-6E0D-193FA91F2F72}"/>
              </a:ext>
            </a:extLst>
          </p:cNvPr>
          <p:cNvSpPr>
            <a:spLocks noGrp="1"/>
          </p:cNvSpPr>
          <p:nvPr>
            <p:ph type="body" idx="1"/>
          </p:nvPr>
        </p:nvSpPr>
        <p:spPr>
          <a:xfrm>
            <a:off x="222491" y="1129990"/>
            <a:ext cx="8520600" cy="3754244"/>
          </a:xfrm>
        </p:spPr>
        <p:txBody>
          <a:bodyPr>
            <a:normAutofit lnSpcReduction="10000"/>
          </a:bodyPr>
          <a:lstStyle/>
          <a:p>
            <a:pPr marL="114300" indent="0">
              <a:buNone/>
            </a:pPr>
            <a:r>
              <a:rPr lang="en-US" sz="1400" b="1" dirty="0">
                <a:solidFill>
                  <a:schemeClr val="tx1"/>
                </a:solidFill>
                <a:latin typeface="PMingLiU-ExtB" panose="02020500000000000000" pitchFamily="18" charset="-120"/>
                <a:ea typeface="PMingLiU-ExtB" panose="02020500000000000000" pitchFamily="18" charset="-120"/>
              </a:rPr>
              <a:t>ENGAGING ONLINE CAMPAIGNS:</a:t>
            </a:r>
          </a:p>
          <a:p>
            <a:pPr marL="114300" indent="0">
              <a:buNone/>
            </a:pPr>
            <a:endParaRPr lang="en-US" sz="1400" b="1" dirty="0">
              <a:solidFill>
                <a:schemeClr val="tx1"/>
              </a:solidFill>
              <a:latin typeface="PMingLiU-ExtB" panose="02020500000000000000" pitchFamily="18" charset="-120"/>
              <a:ea typeface="PMingLiU-ExtB" panose="02020500000000000000" pitchFamily="18" charset="-120"/>
            </a:endParaRPr>
          </a:p>
          <a:p>
            <a:pPr marL="114300" indent="0">
              <a:buNone/>
            </a:pPr>
            <a:r>
              <a:rPr lang="en-US" sz="1400" dirty="0">
                <a:solidFill>
                  <a:schemeClr val="tx1"/>
                </a:solidFill>
                <a:latin typeface="PMingLiU-ExtB" panose="02020500000000000000" pitchFamily="18" charset="-120"/>
                <a:ea typeface="PMingLiU-ExtB" panose="02020500000000000000" pitchFamily="18" charset="-120"/>
              </a:rPr>
              <a:t>	Launch interactive online campaigns such as “Face wash flavour voting” or “creating face wash contests”, where consumers can vote for their favorite face wash or suggest their innovative combinations. So that we could know what type of facewashes people would love to try, which helps our brand to launch new stuff.</a:t>
            </a:r>
          </a:p>
          <a:p>
            <a:pPr marL="114300" indent="0">
              <a:buNone/>
            </a:pPr>
            <a:endParaRPr lang="en-US" sz="1400" dirty="0">
              <a:solidFill>
                <a:schemeClr val="tx1"/>
              </a:solidFill>
              <a:latin typeface="PMingLiU-ExtB" panose="02020500000000000000" pitchFamily="18" charset="-120"/>
              <a:ea typeface="PMingLiU-ExtB" panose="02020500000000000000" pitchFamily="18" charset="-120"/>
            </a:endParaRPr>
          </a:p>
          <a:p>
            <a:pPr marL="114300" indent="0">
              <a:buNone/>
            </a:pPr>
            <a:r>
              <a:rPr lang="en-US" sz="1400" b="1" dirty="0">
                <a:solidFill>
                  <a:schemeClr val="tx1"/>
                </a:solidFill>
                <a:latin typeface="PMingLiU-ExtB" panose="02020500000000000000" pitchFamily="18" charset="-120"/>
                <a:ea typeface="PMingLiU-ExtB" panose="02020500000000000000" pitchFamily="18" charset="-120"/>
              </a:rPr>
              <a:t>MEMES:</a:t>
            </a:r>
          </a:p>
          <a:p>
            <a:pPr marL="114300" indent="0">
              <a:buNone/>
            </a:pPr>
            <a:endParaRPr lang="en-US" sz="1400" b="1" dirty="0">
              <a:solidFill>
                <a:schemeClr val="tx1"/>
              </a:solidFill>
              <a:latin typeface="PMingLiU-ExtB" panose="02020500000000000000" pitchFamily="18" charset="-120"/>
              <a:ea typeface="PMingLiU-ExtB" panose="02020500000000000000" pitchFamily="18" charset="-120"/>
            </a:endParaRPr>
          </a:p>
          <a:p>
            <a:pPr marL="114300" indent="0">
              <a:buNone/>
            </a:pPr>
            <a:r>
              <a:rPr lang="en-US" sz="1400" b="1" dirty="0">
                <a:solidFill>
                  <a:schemeClr val="tx1"/>
                </a:solidFill>
                <a:latin typeface="PMingLiU-ExtB" panose="02020500000000000000" pitchFamily="18" charset="-120"/>
                <a:ea typeface="PMingLiU-ExtB" panose="02020500000000000000" pitchFamily="18" charset="-120"/>
              </a:rPr>
              <a:t>	</a:t>
            </a:r>
            <a:r>
              <a:rPr lang="en-US" sz="1400" dirty="0">
                <a:solidFill>
                  <a:schemeClr val="tx1"/>
                </a:solidFill>
                <a:latin typeface="PMingLiU-ExtB" panose="02020500000000000000" pitchFamily="18" charset="-120"/>
                <a:ea typeface="PMingLiU-ExtB" panose="02020500000000000000" pitchFamily="18" charset="-120"/>
              </a:rPr>
              <a:t>By creating memes on biotique hair products that helps people to know about the product. Cleverly designed memes can showcase the products use and detailed about the project benefits. It encourages the customers to share the memes with their friends or family members.</a:t>
            </a:r>
          </a:p>
          <a:p>
            <a:pPr marL="114300" indent="0">
              <a:buNone/>
            </a:pPr>
            <a:r>
              <a:rPr lang="en-US" sz="1400" b="1" dirty="0">
                <a:solidFill>
                  <a:schemeClr val="tx1"/>
                </a:solidFill>
                <a:latin typeface="PMingLiU-ExtB" panose="02020500000000000000" pitchFamily="18" charset="-120"/>
                <a:ea typeface="PMingLiU-ExtB" panose="02020500000000000000" pitchFamily="18" charset="-120"/>
              </a:rPr>
              <a:t>	“</a:t>
            </a:r>
            <a:r>
              <a:rPr lang="en-US" sz="1400" dirty="0">
                <a:solidFill>
                  <a:schemeClr val="tx1"/>
                </a:solidFill>
                <a:latin typeface="PMingLiU-ExtB" panose="02020500000000000000" pitchFamily="18" charset="-120"/>
                <a:ea typeface="PMingLiU-ExtB" panose="02020500000000000000" pitchFamily="18" charset="-120"/>
              </a:rPr>
              <a:t>Memes have the potential to go viral, which can significantly increase brand visibility and reach as users share and engage with the content.”</a:t>
            </a:r>
            <a:endParaRPr lang="en-US" sz="1400" b="1" dirty="0">
              <a:solidFill>
                <a:schemeClr val="tx1"/>
              </a:solidFill>
              <a:latin typeface="PMingLiU-ExtB" panose="02020500000000000000" pitchFamily="18" charset="-120"/>
              <a:ea typeface="PMingLiU-ExtB" panose="02020500000000000000" pitchFamily="18" charset="-120"/>
            </a:endParaRPr>
          </a:p>
          <a:p>
            <a:pPr marL="114300" indent="0">
              <a:buNone/>
            </a:pPr>
            <a:endParaRPr lang="en-US" sz="1400" b="1" dirty="0">
              <a:solidFill>
                <a:schemeClr val="tx1"/>
              </a:solidFill>
              <a:latin typeface="PMingLiU-ExtB" panose="02020500000000000000" pitchFamily="18" charset="-120"/>
              <a:ea typeface="PMingLiU-ExtB" panose="02020500000000000000" pitchFamily="18" charset="-120"/>
            </a:endParaRPr>
          </a:p>
          <a:p>
            <a:pPr marL="114300" indent="0">
              <a:buNone/>
            </a:pPr>
            <a:r>
              <a:rPr lang="en-US" sz="1400" b="1" dirty="0">
                <a:solidFill>
                  <a:schemeClr val="tx1"/>
                </a:solidFill>
                <a:latin typeface="PMingLiU-ExtB" panose="02020500000000000000" pitchFamily="18" charset="-120"/>
                <a:ea typeface="PMingLiU-ExtB" panose="02020500000000000000" pitchFamily="18" charset="-120"/>
              </a:rPr>
              <a:t>	</a:t>
            </a:r>
          </a:p>
          <a:p>
            <a:pPr marL="114300" indent="0">
              <a:buNone/>
            </a:pPr>
            <a:endParaRPr lang="en-US" sz="1400" b="1" dirty="0">
              <a:solidFill>
                <a:schemeClr val="tx1"/>
              </a:solidFill>
            </a:endParaRPr>
          </a:p>
          <a:p>
            <a:pPr marL="114300" indent="0">
              <a:buNone/>
            </a:pPr>
            <a:endParaRPr lang="en-US" sz="1400" b="1" dirty="0">
              <a:solidFill>
                <a:schemeClr val="tx1"/>
              </a:solidFill>
            </a:endParaRPr>
          </a:p>
          <a:p>
            <a:pPr marL="114300" indent="0">
              <a:buNone/>
            </a:pPr>
            <a:endParaRPr lang="en-US" sz="1400" dirty="0">
              <a:solidFill>
                <a:schemeClr val="tx1"/>
              </a:solidFill>
            </a:endParaRPr>
          </a:p>
          <a:p>
            <a:pPr marL="114300" indent="0">
              <a:buNone/>
            </a:pPr>
            <a:endParaRPr lang="en-IN" sz="1400" dirty="0">
              <a:solidFill>
                <a:schemeClr val="tx1"/>
              </a:solidFill>
            </a:endParaRPr>
          </a:p>
        </p:txBody>
      </p:sp>
      <p:pic>
        <p:nvPicPr>
          <p:cNvPr id="4" name="Picture 3">
            <a:extLst>
              <a:ext uri="{FF2B5EF4-FFF2-40B4-BE49-F238E27FC236}">
                <a16:creationId xmlns:a16="http://schemas.microsoft.com/office/drawing/2014/main" id="{9CDA3A56-C827-32FC-8373-05702AE0D9E2}"/>
              </a:ext>
            </a:extLst>
          </p:cNvPr>
          <p:cNvPicPr>
            <a:picLocks noChangeAspect="1"/>
          </p:cNvPicPr>
          <p:nvPr/>
        </p:nvPicPr>
        <p:blipFill>
          <a:blip r:embed="rId2"/>
          <a:stretch>
            <a:fillRect/>
          </a:stretch>
        </p:blipFill>
        <p:spPr>
          <a:xfrm>
            <a:off x="0" y="0"/>
            <a:ext cx="486888" cy="486888"/>
          </a:xfrm>
          <a:prstGeom prst="rect">
            <a:avLst/>
          </a:prstGeom>
        </p:spPr>
      </p:pic>
    </p:spTree>
    <p:extLst>
      <p:ext uri="{BB962C8B-B14F-4D97-AF65-F5344CB8AC3E}">
        <p14:creationId xmlns:p14="http://schemas.microsoft.com/office/powerpoint/2010/main" val="3087547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744FB-3838-0304-DFA0-1F6B0AA4F335}"/>
              </a:ext>
            </a:extLst>
          </p:cNvPr>
          <p:cNvSpPr>
            <a:spLocks noGrp="1"/>
          </p:cNvSpPr>
          <p:nvPr>
            <p:ph type="title"/>
          </p:nvPr>
        </p:nvSpPr>
        <p:spPr>
          <a:xfrm>
            <a:off x="311700" y="668049"/>
            <a:ext cx="8520600" cy="572700"/>
          </a:xfrm>
        </p:spPr>
        <p:txBody>
          <a:bodyPr>
            <a:normAutofit/>
          </a:bodyPr>
          <a:lstStyle/>
          <a:p>
            <a:r>
              <a:rPr lang="en-US" sz="1400" b="1" dirty="0">
                <a:latin typeface="PMingLiU-ExtB" panose="02020500000000000000" pitchFamily="18" charset="-120"/>
                <a:ea typeface="PMingLiU-ExtB" panose="02020500000000000000" pitchFamily="18" charset="-120"/>
              </a:rPr>
              <a:t>CONTENT MARKETING:</a:t>
            </a:r>
            <a:endParaRPr lang="en-IN" sz="1400" b="1" dirty="0">
              <a:latin typeface="PMingLiU-ExtB" panose="02020500000000000000" pitchFamily="18" charset="-120"/>
              <a:ea typeface="PMingLiU-ExtB" panose="02020500000000000000" pitchFamily="18" charset="-120"/>
            </a:endParaRPr>
          </a:p>
        </p:txBody>
      </p:sp>
      <p:sp>
        <p:nvSpPr>
          <p:cNvPr id="3" name="Text Placeholder 2">
            <a:extLst>
              <a:ext uri="{FF2B5EF4-FFF2-40B4-BE49-F238E27FC236}">
                <a16:creationId xmlns:a16="http://schemas.microsoft.com/office/drawing/2014/main" id="{8BCF04A5-B83F-79DD-9E89-629100921923}"/>
              </a:ext>
            </a:extLst>
          </p:cNvPr>
          <p:cNvSpPr>
            <a:spLocks noGrp="1"/>
          </p:cNvSpPr>
          <p:nvPr>
            <p:ph type="body" idx="1"/>
          </p:nvPr>
        </p:nvSpPr>
        <p:spPr>
          <a:xfrm>
            <a:off x="311700" y="1131180"/>
            <a:ext cx="8520600" cy="3416400"/>
          </a:xfrm>
        </p:spPr>
        <p:txBody>
          <a:bodyPr>
            <a:normAutofit/>
          </a:bodyPr>
          <a:lstStyle/>
          <a:p>
            <a:pPr marL="114300" indent="0">
              <a:buNone/>
            </a:pPr>
            <a:r>
              <a:rPr lang="en-US" sz="1400" dirty="0">
                <a:solidFill>
                  <a:schemeClr val="tx1"/>
                </a:solidFill>
              </a:rPr>
              <a:t>	</a:t>
            </a:r>
            <a:r>
              <a:rPr lang="en-US" sz="1400" dirty="0">
                <a:solidFill>
                  <a:schemeClr val="tx1"/>
                </a:solidFill>
                <a:latin typeface="PMingLiU-ExtB" panose="02020500000000000000" pitchFamily="18" charset="-120"/>
                <a:ea typeface="PMingLiU-ExtB" panose="02020500000000000000" pitchFamily="18" charset="-120"/>
              </a:rPr>
              <a:t>By creating valuable and relevant content to attract, engage, and retain a target audience. Blogs serve as a powerful tool within this strategy to achieve various marketing objectives.</a:t>
            </a:r>
          </a:p>
          <a:p>
            <a:pPr marL="114300" indent="0">
              <a:buNone/>
            </a:pPr>
            <a:r>
              <a:rPr lang="en-US" sz="1400" dirty="0">
                <a:solidFill>
                  <a:schemeClr val="tx1"/>
                </a:solidFill>
                <a:latin typeface="PMingLiU-ExtB" panose="02020500000000000000" pitchFamily="18" charset="-120"/>
                <a:ea typeface="PMingLiU-ExtB" panose="02020500000000000000" pitchFamily="18" charset="-120"/>
              </a:rPr>
              <a:t>	By the journey of Biotique’s blog we could highlight the rich heritage of traditional marketing while exploring new products that resonate with modern consumers and many more. </a:t>
            </a:r>
            <a:endParaRPr lang="en-IN" sz="1400" dirty="0">
              <a:solidFill>
                <a:schemeClr val="tx1"/>
              </a:solidFill>
              <a:latin typeface="PMingLiU-ExtB" panose="02020500000000000000" pitchFamily="18" charset="-120"/>
              <a:ea typeface="PMingLiU-ExtB" panose="02020500000000000000" pitchFamily="18" charset="-120"/>
            </a:endParaRPr>
          </a:p>
        </p:txBody>
      </p:sp>
      <p:pic>
        <p:nvPicPr>
          <p:cNvPr id="4" name="Picture 3">
            <a:extLst>
              <a:ext uri="{FF2B5EF4-FFF2-40B4-BE49-F238E27FC236}">
                <a16:creationId xmlns:a16="http://schemas.microsoft.com/office/drawing/2014/main" id="{9E245B23-06BF-6F69-6E32-9CC8839D8CB7}"/>
              </a:ext>
            </a:extLst>
          </p:cNvPr>
          <p:cNvPicPr>
            <a:picLocks noChangeAspect="1"/>
          </p:cNvPicPr>
          <p:nvPr/>
        </p:nvPicPr>
        <p:blipFill>
          <a:blip r:embed="rId2"/>
          <a:stretch>
            <a:fillRect/>
          </a:stretch>
        </p:blipFill>
        <p:spPr>
          <a:xfrm>
            <a:off x="0" y="0"/>
            <a:ext cx="486888" cy="486888"/>
          </a:xfrm>
          <a:prstGeom prst="rect">
            <a:avLst/>
          </a:prstGeom>
        </p:spPr>
      </p:pic>
    </p:spTree>
    <p:extLst>
      <p:ext uri="{BB962C8B-B14F-4D97-AF65-F5344CB8AC3E}">
        <p14:creationId xmlns:p14="http://schemas.microsoft.com/office/powerpoint/2010/main" val="904678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21"/>
          <p:cNvSpPr txBox="1"/>
          <p:nvPr/>
        </p:nvSpPr>
        <p:spPr>
          <a:xfrm>
            <a:off x="301625" y="144325"/>
            <a:ext cx="8377200" cy="449350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139700" lvl="0" algn="l" rtl="0">
              <a:spcBef>
                <a:spcPts val="0"/>
              </a:spcBef>
              <a:spcAft>
                <a:spcPts val="0"/>
              </a:spcAft>
              <a:buSzPts val="1400"/>
            </a:pPr>
            <a:r>
              <a:rPr lang="en-GB" b="1" dirty="0">
                <a:latin typeface="PMingLiU-ExtB" panose="02020500000000000000" pitchFamily="18" charset="-120"/>
                <a:ea typeface="PMingLiU-ExtB" panose="02020500000000000000" pitchFamily="18" charset="-120"/>
              </a:rPr>
              <a:t>CHALLENGES FACED IN CONTENT IDEAS AND MARKETING STRATEGIES:</a:t>
            </a:r>
          </a:p>
          <a:p>
            <a:pPr marL="457200" lvl="0" indent="-317500" algn="l" rtl="0">
              <a:spcBef>
                <a:spcPts val="0"/>
              </a:spcBef>
              <a:spcAft>
                <a:spcPts val="0"/>
              </a:spcAft>
              <a:buSzPts val="1400"/>
              <a:buChar char="●"/>
            </a:pPr>
            <a:endParaRPr lang="en-GB" dirty="0">
              <a:latin typeface="PMingLiU-ExtB" panose="02020500000000000000" pitchFamily="18" charset="-120"/>
              <a:ea typeface="PMingLiU-ExtB" panose="02020500000000000000" pitchFamily="18" charset="-120"/>
            </a:endParaRPr>
          </a:p>
          <a:p>
            <a:pPr marL="139700" lvl="2">
              <a:buSzPts val="1400"/>
            </a:pPr>
            <a:r>
              <a:rPr lang="en-GB" dirty="0">
                <a:latin typeface="PMingLiU-ExtB" panose="02020500000000000000" pitchFamily="18" charset="-120"/>
                <a:ea typeface="PMingLiU-ExtB" panose="02020500000000000000" pitchFamily="18" charset="-120"/>
              </a:rPr>
              <a:t>			1. Producing high-quality content</a:t>
            </a:r>
          </a:p>
          <a:p>
            <a:pPr marL="139700" lvl="2">
              <a:buSzPts val="1400"/>
            </a:pPr>
            <a:r>
              <a:rPr lang="en-GB" dirty="0">
                <a:latin typeface="PMingLiU-ExtB" panose="02020500000000000000" pitchFamily="18" charset="-120"/>
                <a:ea typeface="PMingLiU-ExtB" panose="02020500000000000000" pitchFamily="18" charset="-120"/>
              </a:rPr>
              <a:t>			2. Generating content consistently</a:t>
            </a:r>
          </a:p>
          <a:p>
            <a:pPr marL="139700" lvl="2">
              <a:buSzPts val="1400"/>
            </a:pPr>
            <a:r>
              <a:rPr lang="en-GB" dirty="0">
                <a:latin typeface="PMingLiU-ExtB" panose="02020500000000000000" pitchFamily="18" charset="-120"/>
                <a:ea typeface="PMingLiU-ExtB" panose="02020500000000000000" pitchFamily="18" charset="-120"/>
              </a:rPr>
              <a:t>			3. Prioritising content expertise</a:t>
            </a:r>
          </a:p>
          <a:p>
            <a:pPr marL="139700" lvl="2">
              <a:buSzPts val="1400"/>
            </a:pPr>
            <a:r>
              <a:rPr lang="en-GB" dirty="0">
                <a:latin typeface="PMingLiU-ExtB" panose="02020500000000000000" pitchFamily="18" charset="-120"/>
                <a:ea typeface="PMingLiU-ExtB" panose="02020500000000000000" pitchFamily="18" charset="-120"/>
              </a:rPr>
              <a:t>			4. Understanding different buyer personas</a:t>
            </a:r>
          </a:p>
          <a:p>
            <a:pPr marL="139700" lvl="2">
              <a:buSzPts val="1400"/>
            </a:pPr>
            <a:r>
              <a:rPr lang="en-GB" dirty="0">
                <a:latin typeface="PMingLiU-ExtB" panose="02020500000000000000" pitchFamily="18" charset="-120"/>
                <a:ea typeface="PMingLiU-ExtB" panose="02020500000000000000" pitchFamily="18" charset="-120"/>
              </a:rPr>
              <a:t>			5. Producing content in suitable formats</a:t>
            </a:r>
          </a:p>
          <a:p>
            <a:pPr marL="139700" lvl="2">
              <a:buSzPts val="1400"/>
            </a:pPr>
            <a:r>
              <a:rPr lang="en-GB" dirty="0">
                <a:latin typeface="PMingLiU-ExtB" panose="02020500000000000000" pitchFamily="18" charset="-120"/>
                <a:ea typeface="PMingLiU-ExtB" panose="02020500000000000000" pitchFamily="18" charset="-120"/>
              </a:rPr>
              <a:t>			6. Measuring content ROI      </a:t>
            </a:r>
          </a:p>
          <a:p>
            <a:pPr marL="139700" lvl="2">
              <a:buSzPts val="1400"/>
            </a:pPr>
            <a:r>
              <a:rPr lang="en-GB" dirty="0">
                <a:latin typeface="PMingLiU-ExtB" panose="02020500000000000000" pitchFamily="18" charset="-120"/>
                <a:ea typeface="PMingLiU-ExtB" panose="02020500000000000000" pitchFamily="18" charset="-120"/>
              </a:rPr>
              <a:t>			7. Creating buy-in among stakeholders</a:t>
            </a:r>
          </a:p>
          <a:p>
            <a:pPr marL="139700" lvl="2">
              <a:buSzPts val="1400"/>
            </a:pPr>
            <a:r>
              <a:rPr lang="en-GB" dirty="0">
                <a:latin typeface="PMingLiU-ExtB" panose="02020500000000000000" pitchFamily="18" charset="-120"/>
                <a:ea typeface="PMingLiU-ExtB" panose="02020500000000000000" pitchFamily="18" charset="-120"/>
              </a:rPr>
              <a:t>			8. Aligning content with the buyer journey</a:t>
            </a:r>
          </a:p>
          <a:p>
            <a:pPr marL="139700" lvl="2">
              <a:buSzPts val="1400"/>
            </a:pPr>
            <a:r>
              <a:rPr lang="en-GB" dirty="0">
                <a:latin typeface="PMingLiU-ExtB" panose="02020500000000000000" pitchFamily="18" charset="-120"/>
                <a:ea typeface="PMingLiU-ExtB" panose="02020500000000000000" pitchFamily="18" charset="-120"/>
              </a:rPr>
              <a:t>			9. Activating content effectively</a:t>
            </a:r>
          </a:p>
          <a:p>
            <a:pPr marL="139700" lvl="2">
              <a:buSzPts val="1400"/>
            </a:pPr>
            <a:r>
              <a:rPr lang="en-GB" dirty="0">
                <a:latin typeface="PMingLiU-ExtB" panose="02020500000000000000" pitchFamily="18" charset="-120"/>
                <a:ea typeface="PMingLiU-ExtB" panose="02020500000000000000" pitchFamily="18" charset="-120"/>
              </a:rPr>
              <a:t>			10. Choosing the right channels</a:t>
            </a:r>
          </a:p>
          <a:p>
            <a:pPr marL="457200" lvl="2" indent="-317500">
              <a:buSzPts val="1400"/>
              <a:buChar char="●"/>
            </a:pPr>
            <a:endParaRPr lang="en-GB" dirty="0">
              <a:latin typeface="PMingLiU-ExtB" panose="02020500000000000000" pitchFamily="18" charset="-120"/>
              <a:ea typeface="PMingLiU-ExtB" panose="02020500000000000000" pitchFamily="18" charset="-120"/>
            </a:endParaRPr>
          </a:p>
          <a:p>
            <a:pPr marL="457200" lvl="2" indent="-317500">
              <a:buSzPts val="1400"/>
              <a:buChar char="●"/>
            </a:pPr>
            <a:endParaRPr lang="en-GB" dirty="0"/>
          </a:p>
          <a:p>
            <a:pPr marL="457200" lvl="2" indent="-317500">
              <a:buSzPts val="1400"/>
              <a:buChar char="●"/>
            </a:pPr>
            <a:endParaRPr lang="en-GB" dirty="0"/>
          </a:p>
          <a:p>
            <a:pPr marL="457200" lvl="0" indent="-317500" algn="l" rtl="0">
              <a:spcBef>
                <a:spcPts val="0"/>
              </a:spcBef>
              <a:spcAft>
                <a:spcPts val="0"/>
              </a:spcAft>
              <a:buSzPts val="1400"/>
              <a:buChar char="●"/>
            </a:pPr>
            <a:endParaRPr lang="en-GB" dirty="0"/>
          </a:p>
          <a:p>
            <a:pPr marL="457200" lvl="0" indent="-317500" algn="l" rtl="0">
              <a:spcBef>
                <a:spcPts val="0"/>
              </a:spcBef>
              <a:spcAft>
                <a:spcPts val="0"/>
              </a:spcAft>
              <a:buSzPts val="1400"/>
              <a:buChar char="●"/>
            </a:pPr>
            <a:endParaRPr lang="en-GB" dirty="0"/>
          </a:p>
          <a:p>
            <a:pPr marL="457200" lvl="0" indent="-317500" algn="l" rtl="0">
              <a:spcBef>
                <a:spcPts val="0"/>
              </a:spcBef>
              <a:spcAft>
                <a:spcPts val="0"/>
              </a:spcAft>
              <a:buSzPts val="1400"/>
              <a:buChar char="●"/>
            </a:pPr>
            <a:endParaRPr lang="en-GB" dirty="0"/>
          </a:p>
          <a:p>
            <a:pPr marL="139700" lvl="0" algn="l" rtl="0">
              <a:spcBef>
                <a:spcPts val="0"/>
              </a:spcBef>
              <a:spcAft>
                <a:spcPts val="0"/>
              </a:spcAft>
              <a:buSzPts val="1400"/>
            </a:pPr>
            <a:endParaRPr lang="en-GB" dirty="0"/>
          </a:p>
        </p:txBody>
      </p:sp>
      <p:pic>
        <p:nvPicPr>
          <p:cNvPr id="2" name="Picture 1">
            <a:extLst>
              <a:ext uri="{FF2B5EF4-FFF2-40B4-BE49-F238E27FC236}">
                <a16:creationId xmlns:a16="http://schemas.microsoft.com/office/drawing/2014/main" id="{B75FDF01-1A41-DCC2-471B-55D60D40F994}"/>
              </a:ext>
            </a:extLst>
          </p:cNvPr>
          <p:cNvPicPr>
            <a:picLocks noChangeAspect="1"/>
          </p:cNvPicPr>
          <p:nvPr/>
        </p:nvPicPr>
        <p:blipFill>
          <a:blip r:embed="rId3"/>
          <a:stretch>
            <a:fillRect/>
          </a:stretch>
        </p:blipFill>
        <p:spPr>
          <a:xfrm>
            <a:off x="0" y="0"/>
            <a:ext cx="486888" cy="48688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4D7B67-8C55-F58D-D232-11973C988780}"/>
              </a:ext>
            </a:extLst>
          </p:cNvPr>
          <p:cNvSpPr txBox="1"/>
          <p:nvPr/>
        </p:nvSpPr>
        <p:spPr>
          <a:xfrm>
            <a:off x="200722" y="1161345"/>
            <a:ext cx="8742556" cy="615168"/>
          </a:xfrm>
          <a:prstGeom prst="rect">
            <a:avLst/>
          </a:prstGeom>
          <a:noFill/>
        </p:spPr>
        <p:txBody>
          <a:bodyPr wrap="square">
            <a:spAutoFit/>
          </a:bodyPr>
          <a:lstStyle/>
          <a:p>
            <a:pPr marL="0" lvl="0" indent="0" algn="ctr" rtl="0">
              <a:lnSpc>
                <a:spcPct val="115000"/>
              </a:lnSpc>
              <a:spcBef>
                <a:spcPts val="0"/>
              </a:spcBef>
              <a:spcAft>
                <a:spcPts val="0"/>
              </a:spcAft>
              <a:buNone/>
            </a:pPr>
            <a:r>
              <a:rPr lang="en-US" sz="3200" b="1" dirty="0">
                <a:solidFill>
                  <a:srgbClr val="434343"/>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Part 4: Content Creation and Curation</a:t>
            </a:r>
            <a:endParaRPr lang="en-US" sz="3200"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endParaRPr>
          </a:p>
        </p:txBody>
      </p:sp>
      <p:pic>
        <p:nvPicPr>
          <p:cNvPr id="2" name="Picture 1">
            <a:extLst>
              <a:ext uri="{FF2B5EF4-FFF2-40B4-BE49-F238E27FC236}">
                <a16:creationId xmlns:a16="http://schemas.microsoft.com/office/drawing/2014/main" id="{CB7CDFB4-0EC5-5B9E-6B78-1E798D1F75DF}"/>
              </a:ext>
            </a:extLst>
          </p:cNvPr>
          <p:cNvPicPr>
            <a:picLocks noChangeAspect="1"/>
          </p:cNvPicPr>
          <p:nvPr/>
        </p:nvPicPr>
        <p:blipFill>
          <a:blip r:embed="rId2"/>
          <a:stretch>
            <a:fillRect/>
          </a:stretch>
        </p:blipFill>
        <p:spPr>
          <a:xfrm>
            <a:off x="0" y="0"/>
            <a:ext cx="486888" cy="486888"/>
          </a:xfrm>
          <a:prstGeom prst="rect">
            <a:avLst/>
          </a:prstGeom>
        </p:spPr>
      </p:pic>
    </p:spTree>
    <p:extLst>
      <p:ext uri="{BB962C8B-B14F-4D97-AF65-F5344CB8AC3E}">
        <p14:creationId xmlns:p14="http://schemas.microsoft.com/office/powerpoint/2010/main" val="4015271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4DFB7-4460-86B2-2C7E-620CAF72EA03}"/>
              </a:ext>
            </a:extLst>
          </p:cNvPr>
          <p:cNvSpPr>
            <a:spLocks noGrp="1"/>
          </p:cNvSpPr>
          <p:nvPr>
            <p:ph type="title"/>
          </p:nvPr>
        </p:nvSpPr>
        <p:spPr>
          <a:xfrm>
            <a:off x="641213" y="108665"/>
            <a:ext cx="8520600" cy="802135"/>
          </a:xfrm>
        </p:spPr>
        <p:txBody>
          <a:bodyPr>
            <a:normAutofit/>
          </a:bodyPr>
          <a:lstStyle/>
          <a:p>
            <a:r>
              <a:rPr lang="en-US" sz="1600" b="1" dirty="0">
                <a:latin typeface="PMingLiU-ExtB" panose="02020500000000000000" pitchFamily="18" charset="-120"/>
                <a:ea typeface="PMingLiU-ExtB" panose="02020500000000000000" pitchFamily="18" charset="-120"/>
              </a:rPr>
              <a:t>Format: 1</a:t>
            </a:r>
            <a:br>
              <a:rPr lang="en-US" sz="1600" b="1" dirty="0">
                <a:latin typeface="PMingLiU-ExtB" panose="02020500000000000000" pitchFamily="18" charset="-120"/>
                <a:ea typeface="PMingLiU-ExtB" panose="02020500000000000000" pitchFamily="18" charset="-120"/>
              </a:rPr>
            </a:br>
            <a:r>
              <a:rPr lang="en-US" sz="1600" b="1" dirty="0">
                <a:latin typeface="PMingLiU-ExtB" panose="02020500000000000000" pitchFamily="18" charset="-120"/>
                <a:ea typeface="PMingLiU-ExtB" panose="02020500000000000000" pitchFamily="18" charset="-120"/>
              </a:rPr>
              <a:t>Creative:</a:t>
            </a:r>
            <a:endParaRPr lang="en-IN" sz="1600" b="1" dirty="0">
              <a:latin typeface="PMingLiU-ExtB" panose="02020500000000000000" pitchFamily="18" charset="-120"/>
              <a:ea typeface="PMingLiU-ExtB" panose="02020500000000000000" pitchFamily="18" charset="-120"/>
            </a:endParaRPr>
          </a:p>
        </p:txBody>
      </p:sp>
      <p:sp>
        <p:nvSpPr>
          <p:cNvPr id="3" name="Text Placeholder 2">
            <a:extLst>
              <a:ext uri="{FF2B5EF4-FFF2-40B4-BE49-F238E27FC236}">
                <a16:creationId xmlns:a16="http://schemas.microsoft.com/office/drawing/2014/main" id="{062FADFB-8C59-10CA-9247-5B257FC25317}"/>
              </a:ext>
            </a:extLst>
          </p:cNvPr>
          <p:cNvSpPr>
            <a:spLocks noGrp="1"/>
          </p:cNvSpPr>
          <p:nvPr>
            <p:ph type="body" idx="1"/>
          </p:nvPr>
        </p:nvSpPr>
        <p:spPr>
          <a:xfrm>
            <a:off x="311700" y="840059"/>
            <a:ext cx="8520600" cy="3728816"/>
          </a:xfrm>
        </p:spPr>
        <p:txBody>
          <a:bodyPr>
            <a:normAutofit/>
          </a:bodyPr>
          <a:lstStyle/>
          <a:p>
            <a:pPr marL="114300" indent="0">
              <a:buNone/>
            </a:pPr>
            <a:r>
              <a:rPr lang="en-US" sz="1400" b="1" dirty="0">
                <a:solidFill>
                  <a:schemeClr val="tx1"/>
                </a:solidFill>
                <a:latin typeface="PMingLiU-ExtB" panose="02020500000000000000" pitchFamily="18" charset="-120"/>
                <a:ea typeface="PMingLiU-ExtB" panose="02020500000000000000" pitchFamily="18" charset="-120"/>
              </a:rPr>
              <a:t>Aim: </a:t>
            </a:r>
            <a:r>
              <a:rPr lang="en-US" sz="1400" dirty="0">
                <a:solidFill>
                  <a:schemeClr val="tx1"/>
                </a:solidFill>
                <a:latin typeface="PMingLiU-ExtB" panose="02020500000000000000" pitchFamily="18" charset="-120"/>
                <a:ea typeface="PMingLiU-ExtB" panose="02020500000000000000" pitchFamily="18" charset="-120"/>
              </a:rPr>
              <a:t>To increase biotique brand visibility.</a:t>
            </a:r>
          </a:p>
          <a:p>
            <a:pPr marL="114300" indent="0">
              <a:buNone/>
            </a:pPr>
            <a:r>
              <a:rPr lang="en-US" sz="1400" b="1" dirty="0">
                <a:solidFill>
                  <a:schemeClr val="tx1"/>
                </a:solidFill>
                <a:latin typeface="PMingLiU-ExtB" panose="02020500000000000000" pitchFamily="18" charset="-120"/>
                <a:ea typeface="PMingLiU-ExtB" panose="02020500000000000000" pitchFamily="18" charset="-120"/>
              </a:rPr>
              <a:t>Date: </a:t>
            </a:r>
            <a:r>
              <a:rPr lang="en-US" sz="1400" dirty="0">
                <a:solidFill>
                  <a:schemeClr val="tx1"/>
                </a:solidFill>
                <a:latin typeface="PMingLiU-ExtB" panose="02020500000000000000" pitchFamily="18" charset="-120"/>
                <a:ea typeface="PMingLiU-ExtB" panose="02020500000000000000" pitchFamily="18" charset="-120"/>
              </a:rPr>
              <a:t>04-08-2023</a:t>
            </a:r>
          </a:p>
          <a:p>
            <a:pPr marL="114300" indent="0">
              <a:buNone/>
            </a:pPr>
            <a:r>
              <a:rPr lang="en-IN" sz="1400" b="1" dirty="0">
                <a:solidFill>
                  <a:schemeClr val="tx1"/>
                </a:solidFill>
                <a:latin typeface="PMingLiU-ExtB" panose="02020500000000000000" pitchFamily="18" charset="-120"/>
                <a:ea typeface="PMingLiU-ExtB" panose="02020500000000000000" pitchFamily="18" charset="-120"/>
              </a:rPr>
              <a:t>Idea: </a:t>
            </a:r>
            <a:r>
              <a:rPr lang="en-IN" sz="1400" dirty="0">
                <a:solidFill>
                  <a:schemeClr val="tx1"/>
                </a:solidFill>
                <a:latin typeface="PMingLiU-ExtB" panose="02020500000000000000" pitchFamily="18" charset="-120"/>
                <a:ea typeface="PMingLiU-ExtB" panose="02020500000000000000" pitchFamily="18" charset="-120"/>
              </a:rPr>
              <a:t>To create a relatable and humorous connection with the target audience. </a:t>
            </a:r>
            <a:endParaRPr lang="en-IN" sz="1400" b="1" dirty="0">
              <a:solidFill>
                <a:schemeClr val="tx1"/>
              </a:solidFill>
              <a:latin typeface="PMingLiU-ExtB" panose="02020500000000000000" pitchFamily="18" charset="-120"/>
              <a:ea typeface="PMingLiU-ExtB" panose="02020500000000000000" pitchFamily="18" charset="-120"/>
            </a:endParaRPr>
          </a:p>
        </p:txBody>
      </p:sp>
      <p:pic>
        <p:nvPicPr>
          <p:cNvPr id="5" name="Picture 4">
            <a:extLst>
              <a:ext uri="{FF2B5EF4-FFF2-40B4-BE49-F238E27FC236}">
                <a16:creationId xmlns:a16="http://schemas.microsoft.com/office/drawing/2014/main" id="{27C58D63-3464-5E11-6E6C-876DBC60D3B0}"/>
              </a:ext>
            </a:extLst>
          </p:cNvPr>
          <p:cNvPicPr>
            <a:picLocks noChangeAspect="1"/>
          </p:cNvPicPr>
          <p:nvPr/>
        </p:nvPicPr>
        <p:blipFill>
          <a:blip r:embed="rId2"/>
          <a:stretch>
            <a:fillRect/>
          </a:stretch>
        </p:blipFill>
        <p:spPr>
          <a:xfrm>
            <a:off x="1033154" y="1858488"/>
            <a:ext cx="6086104" cy="29982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096043B9-5043-FF11-7ED6-3C5A62DA424E}"/>
              </a:ext>
            </a:extLst>
          </p:cNvPr>
          <p:cNvPicPr>
            <a:picLocks noChangeAspect="1"/>
          </p:cNvPicPr>
          <p:nvPr/>
        </p:nvPicPr>
        <p:blipFill>
          <a:blip r:embed="rId3"/>
          <a:stretch>
            <a:fillRect/>
          </a:stretch>
        </p:blipFill>
        <p:spPr>
          <a:xfrm>
            <a:off x="0" y="0"/>
            <a:ext cx="486888" cy="486888"/>
          </a:xfrm>
          <a:prstGeom prst="rect">
            <a:avLst/>
          </a:prstGeom>
        </p:spPr>
      </p:pic>
    </p:spTree>
    <p:extLst>
      <p:ext uri="{BB962C8B-B14F-4D97-AF65-F5344CB8AC3E}">
        <p14:creationId xmlns:p14="http://schemas.microsoft.com/office/powerpoint/2010/main" val="1696652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2CC2-6F59-4F21-190F-B2C4C79AD8B9}"/>
              </a:ext>
            </a:extLst>
          </p:cNvPr>
          <p:cNvSpPr>
            <a:spLocks noGrp="1"/>
          </p:cNvSpPr>
          <p:nvPr>
            <p:ph type="title"/>
          </p:nvPr>
        </p:nvSpPr>
        <p:spPr>
          <a:xfrm>
            <a:off x="486888" y="101075"/>
            <a:ext cx="8520600" cy="572700"/>
          </a:xfrm>
        </p:spPr>
        <p:txBody>
          <a:bodyPr>
            <a:normAutofit fontScale="90000"/>
          </a:bodyPr>
          <a:lstStyle/>
          <a:p>
            <a:r>
              <a:rPr lang="en-IN" sz="1800" b="1" dirty="0">
                <a:latin typeface="PMingLiU-ExtB" panose="02020500000000000000" pitchFamily="18" charset="-120"/>
                <a:ea typeface="PMingLiU-ExtB" panose="02020500000000000000" pitchFamily="18" charset="-120"/>
              </a:rPr>
              <a:t>Format :2</a:t>
            </a:r>
            <a:br>
              <a:rPr lang="en-IN" sz="1800" b="1" dirty="0">
                <a:latin typeface="PMingLiU-ExtB" panose="02020500000000000000" pitchFamily="18" charset="-120"/>
                <a:ea typeface="PMingLiU-ExtB" panose="02020500000000000000" pitchFamily="18" charset="-120"/>
              </a:rPr>
            </a:br>
            <a:r>
              <a:rPr lang="en-IN" sz="1800" b="1" dirty="0">
                <a:latin typeface="PMingLiU-ExtB" panose="02020500000000000000" pitchFamily="18" charset="-120"/>
                <a:ea typeface="PMingLiU-ExtB" panose="02020500000000000000" pitchFamily="18" charset="-120"/>
              </a:rPr>
              <a:t>Blog Article:</a:t>
            </a:r>
          </a:p>
        </p:txBody>
      </p:sp>
      <p:sp>
        <p:nvSpPr>
          <p:cNvPr id="3" name="Text Placeholder 2">
            <a:extLst>
              <a:ext uri="{FF2B5EF4-FFF2-40B4-BE49-F238E27FC236}">
                <a16:creationId xmlns:a16="http://schemas.microsoft.com/office/drawing/2014/main" id="{CF970516-6D5B-203B-79F0-CFB8C091C040}"/>
              </a:ext>
            </a:extLst>
          </p:cNvPr>
          <p:cNvSpPr>
            <a:spLocks noGrp="1"/>
          </p:cNvSpPr>
          <p:nvPr>
            <p:ph type="body" idx="1"/>
          </p:nvPr>
        </p:nvSpPr>
        <p:spPr>
          <a:xfrm>
            <a:off x="261299" y="585725"/>
            <a:ext cx="8637373" cy="4170350"/>
          </a:xfrm>
        </p:spPr>
        <p:txBody>
          <a:bodyPr>
            <a:noAutofit/>
          </a:bodyPr>
          <a:lstStyle/>
          <a:p>
            <a:pPr marL="114300" indent="0">
              <a:buNone/>
            </a:pPr>
            <a:r>
              <a:rPr lang="en-IN" sz="1400" b="1" dirty="0">
                <a:solidFill>
                  <a:schemeClr val="tx1"/>
                </a:solidFill>
                <a:latin typeface="PMingLiU-ExtB" panose="02020500000000000000" pitchFamily="18" charset="-120"/>
                <a:ea typeface="PMingLiU-ExtB" panose="02020500000000000000" pitchFamily="18" charset="-120"/>
              </a:rPr>
              <a:t>Aim: </a:t>
            </a:r>
            <a:r>
              <a:rPr lang="en-IN" sz="1400" dirty="0">
                <a:solidFill>
                  <a:schemeClr val="tx1"/>
                </a:solidFill>
                <a:latin typeface="PMingLiU-ExtB" panose="02020500000000000000" pitchFamily="18" charset="-120"/>
                <a:ea typeface="PMingLiU-ExtB" panose="02020500000000000000" pitchFamily="18" charset="-120"/>
              </a:rPr>
              <a:t>Boost SEO and provide information about biotique new product.</a:t>
            </a:r>
          </a:p>
          <a:p>
            <a:pPr marL="114300" indent="0">
              <a:buNone/>
            </a:pPr>
            <a:r>
              <a:rPr lang="en-IN" sz="1400" b="1" dirty="0">
                <a:solidFill>
                  <a:schemeClr val="tx1"/>
                </a:solidFill>
                <a:latin typeface="PMingLiU-ExtB" panose="02020500000000000000" pitchFamily="18" charset="-120"/>
                <a:ea typeface="PMingLiU-ExtB" panose="02020500000000000000" pitchFamily="18" charset="-120"/>
              </a:rPr>
              <a:t>Date:</a:t>
            </a:r>
            <a:r>
              <a:rPr lang="en-IN" sz="1400" dirty="0">
                <a:solidFill>
                  <a:schemeClr val="tx1"/>
                </a:solidFill>
                <a:latin typeface="PMingLiU-ExtB" panose="02020500000000000000" pitchFamily="18" charset="-120"/>
                <a:ea typeface="PMingLiU-ExtB" panose="02020500000000000000" pitchFamily="18" charset="-120"/>
              </a:rPr>
              <a:t> 08-08-2023</a:t>
            </a:r>
          </a:p>
          <a:p>
            <a:pPr marL="114300" indent="0">
              <a:buNone/>
            </a:pPr>
            <a:r>
              <a:rPr lang="en-IN" sz="1400" b="1" dirty="0">
                <a:solidFill>
                  <a:schemeClr val="tx1"/>
                </a:solidFill>
                <a:latin typeface="PMingLiU-ExtB" panose="02020500000000000000" pitchFamily="18" charset="-120"/>
                <a:ea typeface="PMingLiU-ExtB" panose="02020500000000000000" pitchFamily="18" charset="-120"/>
              </a:rPr>
              <a:t>Idea: </a:t>
            </a:r>
            <a:r>
              <a:rPr lang="en-IN" sz="1400" dirty="0">
                <a:solidFill>
                  <a:schemeClr val="tx1"/>
                </a:solidFill>
                <a:latin typeface="PMingLiU-ExtB" panose="02020500000000000000" pitchFamily="18" charset="-120"/>
                <a:ea typeface="PMingLiU-ExtB" panose="02020500000000000000" pitchFamily="18" charset="-120"/>
              </a:rPr>
              <a:t>Biotique has launched new Neem Facewash and this blog will cover the details about them by  wash your face with Neem facewash .</a:t>
            </a:r>
          </a:p>
          <a:p>
            <a:pPr marL="114300" indent="0">
              <a:buNone/>
            </a:pPr>
            <a:r>
              <a:rPr lang="en-IN" sz="1400" b="1" dirty="0">
                <a:solidFill>
                  <a:schemeClr val="tx1"/>
                </a:solidFill>
                <a:latin typeface="PMingLiU-ExtB" panose="02020500000000000000" pitchFamily="18" charset="-120"/>
                <a:ea typeface="PMingLiU-ExtB" panose="02020500000000000000" pitchFamily="18" charset="-120"/>
              </a:rPr>
              <a:t>Topic :</a:t>
            </a:r>
            <a:r>
              <a:rPr lang="en-IN" sz="1400" dirty="0">
                <a:solidFill>
                  <a:schemeClr val="tx1"/>
                </a:solidFill>
                <a:latin typeface="PMingLiU-ExtB" panose="02020500000000000000" pitchFamily="18" charset="-120"/>
                <a:ea typeface="PMingLiU-ExtB" panose="02020500000000000000" pitchFamily="18" charset="-120"/>
              </a:rPr>
              <a:t> To remove acne you can wash your face with Neem facewash .</a:t>
            </a:r>
          </a:p>
          <a:p>
            <a:pPr marL="114300" indent="0">
              <a:buNone/>
            </a:pPr>
            <a:endParaRPr lang="en-IN" sz="1400" b="1" dirty="0">
              <a:solidFill>
                <a:schemeClr val="tx1"/>
              </a:solidFill>
              <a:latin typeface="PMingLiU-ExtB" panose="02020500000000000000" pitchFamily="18" charset="-120"/>
              <a:ea typeface="PMingLiU-ExtB" panose="02020500000000000000" pitchFamily="18" charset="-120"/>
            </a:endParaRPr>
          </a:p>
          <a:p>
            <a:pPr marL="114300" indent="0">
              <a:buNone/>
            </a:pPr>
            <a:r>
              <a:rPr lang="en-IN" sz="1400" b="1" dirty="0">
                <a:solidFill>
                  <a:schemeClr val="tx1"/>
                </a:solidFill>
                <a:latin typeface="PMingLiU-ExtB" panose="02020500000000000000" pitchFamily="18" charset="-120"/>
                <a:ea typeface="PMingLiU-ExtB" panose="02020500000000000000" pitchFamily="18" charset="-120"/>
              </a:rPr>
              <a:t>	</a:t>
            </a:r>
            <a:r>
              <a:rPr lang="en-IN" sz="1400" dirty="0">
                <a:solidFill>
                  <a:schemeClr val="tx1"/>
                </a:solidFill>
                <a:latin typeface="PMingLiU-ExtB" panose="02020500000000000000" pitchFamily="18" charset="-120"/>
                <a:ea typeface="PMingLiU-ExtB" panose="02020500000000000000" pitchFamily="18" charset="-120"/>
              </a:rPr>
              <a:t>Biotique’s Neem face wash helps to remove acne on face. It helps to get pimple clear face. Now a days acne is a common skin problem that affects individuals of all ages.  The quest for clear, pimple clear skin often leads us to try various products but every product will not give good results . Generally acne facewashes contain harsh chemicals that can affect the skin of its natural oils and cause further irritations . </a:t>
            </a:r>
          </a:p>
          <a:p>
            <a:pPr marL="114300" indent="0">
              <a:buNone/>
            </a:pPr>
            <a:endParaRPr lang="en-IN" sz="1400" dirty="0">
              <a:solidFill>
                <a:schemeClr val="tx1"/>
              </a:solidFill>
              <a:latin typeface="PMingLiU-ExtB" panose="02020500000000000000" pitchFamily="18" charset="-120"/>
              <a:ea typeface="PMingLiU-ExtB" panose="02020500000000000000" pitchFamily="18" charset="-120"/>
            </a:endParaRPr>
          </a:p>
          <a:p>
            <a:pPr marL="114300" indent="0">
              <a:buNone/>
            </a:pPr>
            <a:r>
              <a:rPr lang="en-IN" sz="1400" b="1" dirty="0">
                <a:solidFill>
                  <a:schemeClr val="tx1"/>
                </a:solidFill>
                <a:latin typeface="PMingLiU-ExtB" panose="02020500000000000000" pitchFamily="18" charset="-120"/>
                <a:ea typeface="PMingLiU-ExtB" panose="02020500000000000000" pitchFamily="18" charset="-120"/>
              </a:rPr>
              <a:t>INGREDIENTS : </a:t>
            </a:r>
          </a:p>
          <a:p>
            <a:pPr marL="114300" indent="0">
              <a:buNone/>
            </a:pPr>
            <a:endParaRPr lang="en-IN" sz="1400" b="1" dirty="0">
              <a:solidFill>
                <a:schemeClr val="tx1"/>
              </a:solidFill>
              <a:latin typeface="PMingLiU-ExtB" panose="02020500000000000000" pitchFamily="18" charset="-120"/>
              <a:ea typeface="PMingLiU-ExtB" panose="02020500000000000000" pitchFamily="18" charset="-120"/>
            </a:endParaRPr>
          </a:p>
          <a:p>
            <a:pPr marL="114300" indent="0">
              <a:buNone/>
            </a:pPr>
            <a:r>
              <a:rPr lang="en-IN" sz="1400" b="1" dirty="0">
                <a:solidFill>
                  <a:schemeClr val="tx1"/>
                </a:solidFill>
                <a:latin typeface="PMingLiU-ExtB" panose="02020500000000000000" pitchFamily="18" charset="-120"/>
                <a:ea typeface="PMingLiU-ExtB" panose="02020500000000000000" pitchFamily="18" charset="-120"/>
              </a:rPr>
              <a:t> 	</a:t>
            </a:r>
            <a:r>
              <a:rPr lang="en-IN" sz="1400" dirty="0">
                <a:solidFill>
                  <a:schemeClr val="tx1"/>
                </a:solidFill>
                <a:latin typeface="PMingLiU-ExtB" panose="02020500000000000000" pitchFamily="18" charset="-120"/>
                <a:ea typeface="PMingLiU-ExtB" panose="02020500000000000000" pitchFamily="18" charset="-120"/>
              </a:rPr>
              <a:t>Biotique neem face wash was made with neem , ashwagandha and galangal . These are the 3 primary constituents in this face wash . Because of its powerful medicinal powers, neem has been admired. Neem act as acne-prone, anti-septic, anti-bacterial. This face wash contains neem its helps clear your skin of clogged pores and fight acne-causing bacteria. </a:t>
            </a:r>
          </a:p>
          <a:p>
            <a:pPr marL="114300" indent="0">
              <a:buNone/>
            </a:pPr>
            <a:r>
              <a:rPr lang="en-IN" sz="1400" b="1" dirty="0">
                <a:solidFill>
                  <a:schemeClr val="tx1"/>
                </a:solidFill>
                <a:latin typeface="PMingLiU-ExtB" panose="02020500000000000000" pitchFamily="18" charset="-120"/>
                <a:ea typeface="PMingLiU-ExtB" panose="02020500000000000000" pitchFamily="18" charset="-120"/>
              </a:rPr>
              <a:t>	</a:t>
            </a:r>
          </a:p>
          <a:p>
            <a:pPr marL="114300" indent="0">
              <a:buNone/>
            </a:pPr>
            <a:endParaRPr lang="en-IN" sz="1400" b="1" dirty="0">
              <a:solidFill>
                <a:schemeClr val="tx1"/>
              </a:solidFill>
            </a:endParaRPr>
          </a:p>
        </p:txBody>
      </p:sp>
      <p:pic>
        <p:nvPicPr>
          <p:cNvPr id="4" name="Picture 3">
            <a:extLst>
              <a:ext uri="{FF2B5EF4-FFF2-40B4-BE49-F238E27FC236}">
                <a16:creationId xmlns:a16="http://schemas.microsoft.com/office/drawing/2014/main" id="{D5828D40-1331-493B-6AAC-437C0B01B380}"/>
              </a:ext>
            </a:extLst>
          </p:cNvPr>
          <p:cNvPicPr>
            <a:picLocks noChangeAspect="1"/>
          </p:cNvPicPr>
          <p:nvPr/>
        </p:nvPicPr>
        <p:blipFill>
          <a:blip r:embed="rId2"/>
          <a:stretch>
            <a:fillRect/>
          </a:stretch>
        </p:blipFill>
        <p:spPr>
          <a:xfrm>
            <a:off x="0" y="0"/>
            <a:ext cx="486888" cy="486888"/>
          </a:xfrm>
          <a:prstGeom prst="rect">
            <a:avLst/>
          </a:prstGeom>
        </p:spPr>
      </p:pic>
    </p:spTree>
    <p:extLst>
      <p:ext uri="{BB962C8B-B14F-4D97-AF65-F5344CB8AC3E}">
        <p14:creationId xmlns:p14="http://schemas.microsoft.com/office/powerpoint/2010/main" val="2344317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438613" y="94749"/>
            <a:ext cx="8049948"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Part 1: Brand study, Competitor Analysis &amp; Buyer’s/Audience’s Persona</a:t>
            </a:r>
          </a:p>
          <a:p>
            <a:pPr marL="0" lvl="0" indent="0" algn="ctr" rtl="0">
              <a:lnSpc>
                <a:spcPct val="115000"/>
              </a:lnSpc>
              <a:spcBef>
                <a:spcPts val="0"/>
              </a:spcBef>
              <a:spcAft>
                <a:spcPts val="0"/>
              </a:spcAft>
              <a:buNone/>
            </a:pPr>
            <a:endParaRPr lang="en-GB" sz="1900" b="1" dirty="0">
              <a:solidFill>
                <a:srgbClr val="434343"/>
              </a:solidFill>
              <a:latin typeface="PMingLiU-ExtB" panose="02020500000000000000" pitchFamily="18" charset="-120"/>
              <a:ea typeface="PMingLiU-ExtB" panose="02020500000000000000" pitchFamily="18" charset="-120"/>
            </a:endParaRPr>
          </a:p>
        </p:txBody>
      </p:sp>
      <p:sp>
        <p:nvSpPr>
          <p:cNvPr id="68" name="Google Shape;68;p15"/>
          <p:cNvSpPr txBox="1"/>
          <p:nvPr/>
        </p:nvSpPr>
        <p:spPr>
          <a:xfrm>
            <a:off x="438613" y="1297454"/>
            <a:ext cx="8274207" cy="3631733"/>
          </a:xfrm>
          <a:prstGeom prst="rect">
            <a:avLst/>
          </a:prstGeom>
          <a:noFill/>
          <a:ln>
            <a:noFill/>
          </a:ln>
        </p:spPr>
        <p:txBody>
          <a:bodyPr spcFirstLastPara="1" wrap="square" lIns="91425" tIns="91425" rIns="91425" bIns="91425" anchor="t" anchorCtr="0">
            <a:spAutoFit/>
          </a:bodyPr>
          <a:lstStyle/>
          <a:p>
            <a:pPr marL="139700" lvl="0" algn="l" rtl="0">
              <a:spcBef>
                <a:spcPts val="0"/>
              </a:spcBef>
              <a:spcAft>
                <a:spcPts val="0"/>
              </a:spcAft>
              <a:buSzPts val="1400"/>
            </a:pPr>
            <a:r>
              <a:rPr lang="en-GB" b="1" dirty="0">
                <a:latin typeface="PMingLiU-ExtB" panose="02020500000000000000" pitchFamily="18" charset="-120"/>
                <a:ea typeface="PMingLiU-ExtB" panose="02020500000000000000" pitchFamily="18" charset="-120"/>
              </a:rPr>
              <a:t>COMPANY/TOPIC for project: BIOTIQUE</a:t>
            </a:r>
          </a:p>
          <a:p>
            <a:pPr marL="457200" lvl="0" indent="-317500" algn="l" rtl="0">
              <a:spcBef>
                <a:spcPts val="0"/>
              </a:spcBef>
              <a:spcAft>
                <a:spcPts val="0"/>
              </a:spcAft>
              <a:buSzPts val="1400"/>
              <a:buChar char="●"/>
            </a:pPr>
            <a:endParaRPr lang="en-GB" b="1" dirty="0">
              <a:latin typeface="PMingLiU-ExtB" panose="02020500000000000000" pitchFamily="18" charset="-120"/>
              <a:ea typeface="PMingLiU-ExtB" panose="02020500000000000000" pitchFamily="18" charset="-120"/>
            </a:endParaRPr>
          </a:p>
          <a:p>
            <a:pPr marL="457200" lvl="0" indent="-317500" algn="l" rtl="0">
              <a:spcBef>
                <a:spcPts val="0"/>
              </a:spcBef>
              <a:spcAft>
                <a:spcPts val="0"/>
              </a:spcAft>
              <a:buSzPts val="1400"/>
              <a:buChar char="●"/>
            </a:pPr>
            <a:r>
              <a:rPr lang="en-GB" b="1" dirty="0">
                <a:latin typeface="PMingLiU-ExtB" panose="02020500000000000000" pitchFamily="18" charset="-120"/>
                <a:ea typeface="PMingLiU-ExtB" panose="02020500000000000000" pitchFamily="18" charset="-120"/>
              </a:rPr>
              <a:t>Research Brand Identity: </a:t>
            </a:r>
            <a:r>
              <a:rPr lang="en-GB" dirty="0">
                <a:latin typeface="PMingLiU-ExtB" panose="02020500000000000000" pitchFamily="18" charset="-120"/>
                <a:ea typeface="PMingLiU-ExtB" panose="02020500000000000000" pitchFamily="18" charset="-120"/>
              </a:rPr>
              <a:t>Study the brand's mission, values, vision, and unique selling propositions (USPs).</a:t>
            </a:r>
          </a:p>
          <a:p>
            <a:pPr marL="139700" lvl="0" algn="l" rtl="0">
              <a:spcBef>
                <a:spcPts val="0"/>
              </a:spcBef>
              <a:spcAft>
                <a:spcPts val="0"/>
              </a:spcAft>
              <a:buSzPts val="1400"/>
            </a:pPr>
            <a:r>
              <a:rPr lang="en-GB" b="1" dirty="0">
                <a:latin typeface="PMingLiU-ExtB" panose="02020500000000000000" pitchFamily="18" charset="-120"/>
                <a:ea typeface="PMingLiU-ExtB" panose="02020500000000000000" pitchFamily="18" charset="-120"/>
              </a:rPr>
              <a:t>Brand colours :</a:t>
            </a:r>
          </a:p>
          <a:p>
            <a:pPr marL="139700" lvl="0" algn="l" rtl="0">
              <a:spcBef>
                <a:spcPts val="0"/>
              </a:spcBef>
              <a:spcAft>
                <a:spcPts val="0"/>
              </a:spcAft>
              <a:buSzPts val="1400"/>
            </a:pPr>
            <a:r>
              <a:rPr lang="en-GB" dirty="0">
                <a:latin typeface="PMingLiU-ExtB" panose="02020500000000000000" pitchFamily="18" charset="-120"/>
                <a:ea typeface="PMingLiU-ExtB" panose="02020500000000000000" pitchFamily="18" charset="-120"/>
              </a:rPr>
              <a:t>White, Green</a:t>
            </a:r>
          </a:p>
          <a:p>
            <a:pPr marL="139700" lvl="0" algn="l" rtl="0">
              <a:spcBef>
                <a:spcPts val="0"/>
              </a:spcBef>
              <a:spcAft>
                <a:spcPts val="0"/>
              </a:spcAft>
              <a:buSzPts val="1400"/>
            </a:pPr>
            <a:r>
              <a:rPr lang="en-GB" b="1" dirty="0">
                <a:latin typeface="PMingLiU-ExtB" panose="02020500000000000000" pitchFamily="18" charset="-120"/>
                <a:ea typeface="PMingLiU-ExtB" panose="02020500000000000000" pitchFamily="18" charset="-120"/>
              </a:rPr>
              <a:t>Logo :</a:t>
            </a:r>
          </a:p>
          <a:p>
            <a:pPr marL="139700" lvl="0" algn="l" rtl="0">
              <a:spcBef>
                <a:spcPts val="0"/>
              </a:spcBef>
              <a:spcAft>
                <a:spcPts val="0"/>
              </a:spcAft>
              <a:buSzPts val="1400"/>
            </a:pPr>
            <a:endParaRPr b="1" dirty="0">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endParaRPr dirty="0">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r>
              <a:rPr lang="en-GB" b="1" dirty="0">
                <a:latin typeface="PMingLiU-ExtB" panose="02020500000000000000" pitchFamily="18" charset="-120"/>
                <a:ea typeface="PMingLiU-ExtB" panose="02020500000000000000" pitchFamily="18" charset="-120"/>
              </a:rPr>
              <a:t>Mission/Values:</a:t>
            </a:r>
          </a:p>
          <a:p>
            <a:pPr marL="0" lvl="0" indent="0" algn="l" rtl="0">
              <a:spcBef>
                <a:spcPts val="0"/>
              </a:spcBef>
              <a:spcAft>
                <a:spcPts val="0"/>
              </a:spcAft>
              <a:buNone/>
            </a:pPr>
            <a:r>
              <a:rPr lang="en-GB" dirty="0">
                <a:solidFill>
                  <a:schemeClr val="tx1"/>
                </a:solidFill>
                <a:latin typeface="PMingLiU-ExtB" panose="02020500000000000000" pitchFamily="18" charset="-120"/>
                <a:ea typeface="PMingLiU-ExtB" panose="02020500000000000000" pitchFamily="18" charset="-120"/>
              </a:rPr>
              <a:t>Biotique</a:t>
            </a:r>
            <a:r>
              <a:rPr lang="en-GB" dirty="0">
                <a:latin typeface="PMingLiU-ExtB" panose="02020500000000000000" pitchFamily="18" charset="-120"/>
                <a:ea typeface="PMingLiU-ExtB" panose="02020500000000000000" pitchFamily="18" charset="-120"/>
              </a:rPr>
              <a:t> mission is to satisfy the diverse beauty needs of customers and cultures who seek natural beauty products that are as effective as they are environmentally responsible.</a:t>
            </a:r>
          </a:p>
          <a:p>
            <a:pPr marL="0" lvl="0" indent="0" algn="l" rtl="0">
              <a:spcBef>
                <a:spcPts val="0"/>
              </a:spcBef>
              <a:spcAft>
                <a:spcPts val="0"/>
              </a:spcAft>
              <a:buNone/>
            </a:pPr>
            <a:endParaRPr lang="en-GB" dirty="0">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r>
              <a:rPr lang="en-GB" b="1" dirty="0">
                <a:latin typeface="PMingLiU-ExtB" panose="02020500000000000000" pitchFamily="18" charset="-120"/>
                <a:ea typeface="PMingLiU-ExtB" panose="02020500000000000000" pitchFamily="18" charset="-120"/>
              </a:rPr>
              <a:t>USP: </a:t>
            </a:r>
            <a:r>
              <a:rPr lang="en-GB" dirty="0">
                <a:latin typeface="PMingLiU-ExtB" panose="02020500000000000000" pitchFamily="18" charset="-120"/>
                <a:ea typeface="PMingLiU-ExtB" panose="02020500000000000000" pitchFamily="18" charset="-120"/>
              </a:rPr>
              <a:t>The USP of the Biotique brand being ayurvedic products that are made from 100 percent naturally sourced ingredients.</a:t>
            </a:r>
            <a:endParaRPr b="1" dirty="0">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1026" name="Picture 2" descr="Image result for Biotique Logo Download. Size: 334 x 100. Source: jashoremart.com">
            <a:extLst>
              <a:ext uri="{FF2B5EF4-FFF2-40B4-BE49-F238E27FC236}">
                <a16:creationId xmlns:a16="http://schemas.microsoft.com/office/drawing/2014/main" id="{C7885ECC-4309-2B42-B347-DCD4C05C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064" y="2465482"/>
            <a:ext cx="1970049" cy="5055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3033C84-FC27-711A-DF4F-BF475EC4EC51}"/>
              </a:ext>
            </a:extLst>
          </p:cNvPr>
          <p:cNvPicPr>
            <a:picLocks noChangeAspect="1"/>
          </p:cNvPicPr>
          <p:nvPr/>
        </p:nvPicPr>
        <p:blipFill>
          <a:blip r:embed="rId4"/>
          <a:stretch>
            <a:fillRect/>
          </a:stretch>
        </p:blipFill>
        <p:spPr>
          <a:xfrm>
            <a:off x="0" y="0"/>
            <a:ext cx="486888" cy="48688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21E1B6-7B0E-EAF4-5BB4-8F2F3BB4F9B2}"/>
              </a:ext>
            </a:extLst>
          </p:cNvPr>
          <p:cNvSpPr>
            <a:spLocks noGrp="1"/>
          </p:cNvSpPr>
          <p:nvPr>
            <p:ph type="body" idx="4294967295"/>
          </p:nvPr>
        </p:nvSpPr>
        <p:spPr>
          <a:xfrm>
            <a:off x="136800" y="137324"/>
            <a:ext cx="8521700" cy="4686675"/>
          </a:xfrm>
        </p:spPr>
        <p:txBody>
          <a:bodyPr>
            <a:normAutofit/>
          </a:bodyPr>
          <a:lstStyle/>
          <a:p>
            <a:pPr marL="114300" indent="0">
              <a:buNone/>
            </a:pPr>
            <a:r>
              <a:rPr lang="en-IN" sz="1400" dirty="0">
                <a:solidFill>
                  <a:schemeClr val="tx1"/>
                </a:solidFill>
              </a:rPr>
              <a:t>	</a:t>
            </a:r>
            <a:r>
              <a:rPr lang="en-IN" sz="1400" dirty="0">
                <a:solidFill>
                  <a:schemeClr val="tx1"/>
                </a:solidFill>
                <a:latin typeface="PMingLiU-ExtB" panose="02020500000000000000" pitchFamily="18" charset="-120"/>
                <a:ea typeface="PMingLiU-ExtB" panose="02020500000000000000" pitchFamily="18" charset="-120"/>
              </a:rPr>
              <a:t>Another important component is ashwagandha, which has powerful antioxidants that delay the ageing process of the skin. It works to reduce the appearance of fine lines, wrinkles, blemishes, and dark spots.</a:t>
            </a:r>
          </a:p>
          <a:p>
            <a:pPr marL="114300" indent="0">
              <a:buNone/>
            </a:pPr>
            <a:r>
              <a:rPr lang="en-IN" sz="1400" dirty="0">
                <a:solidFill>
                  <a:schemeClr val="tx1"/>
                </a:solidFill>
                <a:latin typeface="PMingLiU-ExtB" panose="02020500000000000000" pitchFamily="18" charset="-120"/>
                <a:ea typeface="PMingLiU-ExtB" panose="02020500000000000000" pitchFamily="18" charset="-120"/>
              </a:rPr>
              <a:t>	A very lesser-known plant, galangal is essential to better skin health. Because of its anti-inflammatory qualities, it can reduce swelling and redness. It helps to repair burned skin and removing acne causing bacteria .</a:t>
            </a:r>
          </a:p>
          <a:p>
            <a:pPr marL="114300" indent="0">
              <a:buNone/>
            </a:pPr>
            <a:endParaRPr lang="en-IN" sz="1400" dirty="0">
              <a:solidFill>
                <a:schemeClr val="tx1"/>
              </a:solidFill>
              <a:latin typeface="PMingLiU-ExtB" panose="02020500000000000000" pitchFamily="18" charset="-120"/>
              <a:ea typeface="PMingLiU-ExtB" panose="02020500000000000000" pitchFamily="18" charset="-120"/>
            </a:endParaRPr>
          </a:p>
          <a:p>
            <a:pPr marL="114300" indent="0">
              <a:buNone/>
            </a:pPr>
            <a:r>
              <a:rPr lang="en-IN" sz="1400" b="1" dirty="0">
                <a:solidFill>
                  <a:schemeClr val="tx1"/>
                </a:solidFill>
                <a:latin typeface="PMingLiU-ExtB" panose="02020500000000000000" pitchFamily="18" charset="-120"/>
                <a:ea typeface="PMingLiU-ExtB" panose="02020500000000000000" pitchFamily="18" charset="-120"/>
              </a:rPr>
              <a:t>BENEFITS OF USING BIOTIQUE’S NEEM FACE WASH:</a:t>
            </a:r>
          </a:p>
          <a:p>
            <a:pPr marL="114300" indent="0">
              <a:buNone/>
            </a:pPr>
            <a:r>
              <a:rPr lang="en-IN" sz="1400" dirty="0">
                <a:solidFill>
                  <a:schemeClr val="tx1"/>
                </a:solidFill>
                <a:latin typeface="PMingLiU-ExtB" panose="02020500000000000000" pitchFamily="18" charset="-120"/>
                <a:ea typeface="PMingLiU-ExtB" panose="02020500000000000000" pitchFamily="18" charset="-120"/>
              </a:rPr>
              <a:t>	Neem is a popular ingredient known for its numerous benefits. It helps for :</a:t>
            </a:r>
          </a:p>
          <a:p>
            <a:pPr marL="114300" indent="0">
              <a:buNone/>
            </a:pPr>
            <a:r>
              <a:rPr lang="en-IN" sz="1400" dirty="0">
                <a:solidFill>
                  <a:schemeClr val="tx1"/>
                </a:solidFill>
                <a:latin typeface="PMingLiU-ExtB" panose="02020500000000000000" pitchFamily="18" charset="-120"/>
                <a:ea typeface="PMingLiU-ExtB" panose="02020500000000000000" pitchFamily="18" charset="-120"/>
              </a:rPr>
              <a:t>		1. Acne treatment and prevention</a:t>
            </a:r>
          </a:p>
          <a:p>
            <a:pPr marL="114300" indent="0">
              <a:buNone/>
            </a:pPr>
            <a:r>
              <a:rPr lang="en-IN" sz="1400" dirty="0">
                <a:solidFill>
                  <a:schemeClr val="tx1"/>
                </a:solidFill>
                <a:latin typeface="PMingLiU-ExtB" panose="02020500000000000000" pitchFamily="18" charset="-120"/>
                <a:ea typeface="PMingLiU-ExtB" panose="02020500000000000000" pitchFamily="18" charset="-120"/>
              </a:rPr>
              <a:t>		2. Gentle and soap-free cleansing</a:t>
            </a:r>
          </a:p>
          <a:p>
            <a:pPr marL="114300" indent="0">
              <a:buNone/>
            </a:pPr>
            <a:r>
              <a:rPr lang="en-IN" sz="1400" dirty="0">
                <a:solidFill>
                  <a:schemeClr val="tx1"/>
                </a:solidFill>
                <a:latin typeface="PMingLiU-ExtB" panose="02020500000000000000" pitchFamily="18" charset="-120"/>
                <a:ea typeface="PMingLiU-ExtB" panose="02020500000000000000" pitchFamily="18" charset="-120"/>
              </a:rPr>
              <a:t>		3. Deep pore purification</a:t>
            </a:r>
          </a:p>
          <a:p>
            <a:pPr marL="114300" indent="0">
              <a:buNone/>
            </a:pPr>
            <a:r>
              <a:rPr lang="en-IN" sz="1400" dirty="0">
                <a:solidFill>
                  <a:schemeClr val="tx1"/>
                </a:solidFill>
                <a:latin typeface="PMingLiU-ExtB" panose="02020500000000000000" pitchFamily="18" charset="-120"/>
                <a:ea typeface="PMingLiU-ExtB" panose="02020500000000000000" pitchFamily="18" charset="-120"/>
              </a:rPr>
              <a:t>		4. Anti-Aging properities</a:t>
            </a:r>
          </a:p>
          <a:p>
            <a:pPr marL="114300" indent="0">
              <a:buNone/>
            </a:pPr>
            <a:r>
              <a:rPr lang="en-IN" sz="1400" dirty="0">
                <a:solidFill>
                  <a:schemeClr val="tx1"/>
                </a:solidFill>
                <a:latin typeface="PMingLiU-ExtB" panose="02020500000000000000" pitchFamily="18" charset="-120"/>
                <a:ea typeface="PMingLiU-ExtB" panose="02020500000000000000" pitchFamily="18" charset="-120"/>
              </a:rPr>
              <a:t>		5. Suitable for all skin types</a:t>
            </a:r>
          </a:p>
          <a:p>
            <a:pPr marL="114300" indent="0">
              <a:buNone/>
            </a:pPr>
            <a:endParaRPr lang="en-IN" sz="1400" b="1" dirty="0">
              <a:solidFill>
                <a:schemeClr val="tx1"/>
              </a:solidFill>
              <a:latin typeface="PMingLiU-ExtB" panose="02020500000000000000" pitchFamily="18" charset="-120"/>
              <a:ea typeface="PMingLiU-ExtB" panose="02020500000000000000" pitchFamily="18" charset="-120"/>
            </a:endParaRPr>
          </a:p>
          <a:p>
            <a:pPr marL="114300" indent="0">
              <a:buNone/>
            </a:pPr>
            <a:r>
              <a:rPr lang="en-IN" sz="1400" dirty="0">
                <a:latin typeface="PMingLiU-ExtB" panose="02020500000000000000" pitchFamily="18" charset="-120"/>
                <a:ea typeface="PMingLiU-ExtB" panose="02020500000000000000" pitchFamily="18" charset="-120"/>
              </a:rPr>
              <a:t>	</a:t>
            </a:r>
            <a:r>
              <a:rPr lang="en-IN" sz="1400" dirty="0">
                <a:solidFill>
                  <a:schemeClr val="tx1"/>
                </a:solidFill>
                <a:latin typeface="PMingLiU-ExtB" panose="02020500000000000000" pitchFamily="18" charset="-120"/>
                <a:ea typeface="PMingLiU-ExtB" panose="02020500000000000000" pitchFamily="18" charset="-120"/>
              </a:rPr>
              <a:t>Biotique neem face wash is an excellent product to the common problems of those who suffer from oily skin or acne-prone skin. The all-natural ingredients gently cleanse, nourish, and improve the look of your skin without causing any harm or unpleasant side effects.</a:t>
            </a:r>
            <a:r>
              <a:rPr lang="en-IN" sz="1400" dirty="0"/>
              <a:t>	</a:t>
            </a:r>
          </a:p>
        </p:txBody>
      </p:sp>
      <p:pic>
        <p:nvPicPr>
          <p:cNvPr id="2" name="Picture 1">
            <a:extLst>
              <a:ext uri="{FF2B5EF4-FFF2-40B4-BE49-F238E27FC236}">
                <a16:creationId xmlns:a16="http://schemas.microsoft.com/office/drawing/2014/main" id="{C20ABA1B-7598-0FB1-C79B-C59AD5CF6F14}"/>
              </a:ext>
            </a:extLst>
          </p:cNvPr>
          <p:cNvPicPr>
            <a:picLocks noChangeAspect="1"/>
          </p:cNvPicPr>
          <p:nvPr/>
        </p:nvPicPr>
        <p:blipFill>
          <a:blip r:embed="rId2"/>
          <a:stretch>
            <a:fillRect/>
          </a:stretch>
        </p:blipFill>
        <p:spPr>
          <a:xfrm>
            <a:off x="0" y="0"/>
            <a:ext cx="486888" cy="486888"/>
          </a:xfrm>
          <a:prstGeom prst="rect">
            <a:avLst/>
          </a:prstGeom>
        </p:spPr>
      </p:pic>
    </p:spTree>
    <p:extLst>
      <p:ext uri="{BB962C8B-B14F-4D97-AF65-F5344CB8AC3E}">
        <p14:creationId xmlns:p14="http://schemas.microsoft.com/office/powerpoint/2010/main" val="3309770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96DE0D-518A-4598-8726-2887F731A1F9}"/>
              </a:ext>
            </a:extLst>
          </p:cNvPr>
          <p:cNvSpPr txBox="1"/>
          <p:nvPr/>
        </p:nvSpPr>
        <p:spPr>
          <a:xfrm>
            <a:off x="215712" y="438240"/>
            <a:ext cx="8769792" cy="4401205"/>
          </a:xfrm>
          <a:prstGeom prst="rect">
            <a:avLst/>
          </a:prstGeom>
          <a:noFill/>
        </p:spPr>
        <p:txBody>
          <a:bodyPr wrap="square">
            <a:spAutoFit/>
          </a:bodyPr>
          <a:lstStyle/>
          <a:p>
            <a:pPr marL="114300" indent="0">
              <a:buNone/>
            </a:pPr>
            <a:r>
              <a:rPr lang="en-IN" sz="1400" b="1" dirty="0">
                <a:solidFill>
                  <a:schemeClr val="tx1"/>
                </a:solidFill>
                <a:latin typeface="PMingLiU-ExtB" panose="02020500000000000000" pitchFamily="18" charset="-120"/>
                <a:ea typeface="PMingLiU-ExtB" panose="02020500000000000000" pitchFamily="18" charset="-120"/>
              </a:rPr>
              <a:t>TIPS TO ACHIEVE PIMPLE-FREE SKIN AT HOME:</a:t>
            </a:r>
          </a:p>
          <a:p>
            <a:pPr marL="114300" indent="0">
              <a:buNone/>
            </a:pPr>
            <a:r>
              <a:rPr lang="en-IN" b="1" dirty="0">
                <a:solidFill>
                  <a:schemeClr val="tx1"/>
                </a:solidFill>
                <a:latin typeface="PMingLiU-ExtB" panose="02020500000000000000" pitchFamily="18" charset="-120"/>
                <a:ea typeface="PMingLiU-ExtB" panose="02020500000000000000" pitchFamily="18" charset="-120"/>
              </a:rPr>
              <a:t>	</a:t>
            </a:r>
          </a:p>
          <a:p>
            <a:pPr marL="114300" indent="0">
              <a:buNone/>
            </a:pPr>
            <a:r>
              <a:rPr lang="en-IN" sz="1400" b="1" dirty="0">
                <a:solidFill>
                  <a:schemeClr val="tx1"/>
                </a:solidFill>
                <a:latin typeface="PMingLiU-ExtB" panose="02020500000000000000" pitchFamily="18" charset="-120"/>
                <a:ea typeface="PMingLiU-ExtB" panose="02020500000000000000" pitchFamily="18" charset="-120"/>
              </a:rPr>
              <a:t>		</a:t>
            </a:r>
            <a:r>
              <a:rPr lang="en-IN" dirty="0">
                <a:solidFill>
                  <a:schemeClr val="tx1"/>
                </a:solidFill>
                <a:latin typeface="PMingLiU-ExtB" panose="02020500000000000000" pitchFamily="18" charset="-120"/>
                <a:ea typeface="PMingLiU-ExtB" panose="02020500000000000000" pitchFamily="18" charset="-120"/>
              </a:rPr>
              <a:t>1. Clean your face twice daily</a:t>
            </a:r>
          </a:p>
          <a:p>
            <a:pPr marL="114300" indent="0">
              <a:buNone/>
            </a:pPr>
            <a:r>
              <a:rPr lang="en-IN" sz="1400" b="1" dirty="0">
                <a:solidFill>
                  <a:schemeClr val="tx1"/>
                </a:solidFill>
                <a:latin typeface="PMingLiU-ExtB" panose="02020500000000000000" pitchFamily="18" charset="-120"/>
                <a:ea typeface="PMingLiU-ExtB" panose="02020500000000000000" pitchFamily="18" charset="-120"/>
              </a:rPr>
              <a:t>		</a:t>
            </a:r>
            <a:r>
              <a:rPr lang="en-IN" dirty="0">
                <a:solidFill>
                  <a:schemeClr val="tx1"/>
                </a:solidFill>
                <a:latin typeface="PMingLiU-ExtB" panose="02020500000000000000" pitchFamily="18" charset="-120"/>
                <a:ea typeface="PMingLiU-ExtB" panose="02020500000000000000" pitchFamily="18" charset="-120"/>
              </a:rPr>
              <a:t>2. Follow with a toner</a:t>
            </a:r>
          </a:p>
          <a:p>
            <a:pPr marL="114300" indent="0">
              <a:buNone/>
            </a:pPr>
            <a:r>
              <a:rPr lang="en-IN" sz="1400" dirty="0">
                <a:solidFill>
                  <a:schemeClr val="tx1"/>
                </a:solidFill>
                <a:latin typeface="PMingLiU-ExtB" panose="02020500000000000000" pitchFamily="18" charset="-120"/>
                <a:ea typeface="PMingLiU-ExtB" panose="02020500000000000000" pitchFamily="18" charset="-120"/>
              </a:rPr>
              <a:t>		3. Mo</a:t>
            </a:r>
            <a:r>
              <a:rPr lang="en-IN" dirty="0">
                <a:solidFill>
                  <a:schemeClr val="tx1"/>
                </a:solidFill>
                <a:latin typeface="PMingLiU-ExtB" panose="02020500000000000000" pitchFamily="18" charset="-120"/>
                <a:ea typeface="PMingLiU-ExtB" panose="02020500000000000000" pitchFamily="18" charset="-120"/>
              </a:rPr>
              <a:t>isturise regularly</a:t>
            </a:r>
          </a:p>
          <a:p>
            <a:pPr marL="114300" indent="0">
              <a:buNone/>
            </a:pPr>
            <a:r>
              <a:rPr lang="en-IN" sz="1400" dirty="0">
                <a:solidFill>
                  <a:schemeClr val="tx1"/>
                </a:solidFill>
                <a:latin typeface="PMingLiU-ExtB" panose="02020500000000000000" pitchFamily="18" charset="-120"/>
                <a:ea typeface="PMingLiU-ExtB" panose="02020500000000000000" pitchFamily="18" charset="-120"/>
              </a:rPr>
              <a:t>		4. Exfoliate wee</a:t>
            </a:r>
            <a:r>
              <a:rPr lang="en-IN" dirty="0">
                <a:solidFill>
                  <a:schemeClr val="tx1"/>
                </a:solidFill>
                <a:latin typeface="PMingLiU-ExtB" panose="02020500000000000000" pitchFamily="18" charset="-120"/>
                <a:ea typeface="PMingLiU-ExtB" panose="02020500000000000000" pitchFamily="18" charset="-120"/>
              </a:rPr>
              <a:t>kly</a:t>
            </a:r>
          </a:p>
          <a:p>
            <a:pPr marL="114300" indent="0">
              <a:buNone/>
            </a:pPr>
            <a:r>
              <a:rPr lang="en-IN" sz="1400" dirty="0">
                <a:solidFill>
                  <a:schemeClr val="tx1"/>
                </a:solidFill>
                <a:latin typeface="PMingLiU-ExtB" panose="02020500000000000000" pitchFamily="18" charset="-120"/>
                <a:ea typeface="PMingLiU-ExtB" panose="02020500000000000000" pitchFamily="18" charset="-120"/>
              </a:rPr>
              <a:t>		5. Maintain a healthy diet</a:t>
            </a:r>
          </a:p>
          <a:p>
            <a:pPr marL="114300" indent="0">
              <a:buNone/>
            </a:pPr>
            <a:endParaRPr lang="en-IN" dirty="0">
              <a:solidFill>
                <a:schemeClr val="tx1"/>
              </a:solidFill>
              <a:latin typeface="PMingLiU-ExtB" panose="02020500000000000000" pitchFamily="18" charset="-120"/>
              <a:ea typeface="PMingLiU-ExtB" panose="02020500000000000000" pitchFamily="18" charset="-120"/>
            </a:endParaRPr>
          </a:p>
          <a:p>
            <a:pPr marL="114300" indent="0">
              <a:buNone/>
            </a:pPr>
            <a:r>
              <a:rPr lang="en-IN" b="1" dirty="0">
                <a:solidFill>
                  <a:schemeClr val="tx1"/>
                </a:solidFill>
                <a:latin typeface="PMingLiU-ExtB" panose="02020500000000000000" pitchFamily="18" charset="-120"/>
                <a:ea typeface="PMingLiU-ExtB" panose="02020500000000000000" pitchFamily="18" charset="-120"/>
              </a:rPr>
              <a:t>CONCLUSION:</a:t>
            </a:r>
          </a:p>
          <a:p>
            <a:pPr marL="114300" indent="0">
              <a:buNone/>
            </a:pPr>
            <a:endParaRPr lang="en-IN" sz="1400" b="1" dirty="0">
              <a:solidFill>
                <a:schemeClr val="tx1"/>
              </a:solidFill>
              <a:latin typeface="PMingLiU-ExtB" panose="02020500000000000000" pitchFamily="18" charset="-120"/>
              <a:ea typeface="PMingLiU-ExtB" panose="02020500000000000000" pitchFamily="18" charset="-120"/>
            </a:endParaRPr>
          </a:p>
          <a:p>
            <a:pPr marL="114300" indent="0">
              <a:buNone/>
            </a:pPr>
            <a:r>
              <a:rPr lang="en-IN" b="1" dirty="0">
                <a:solidFill>
                  <a:schemeClr val="tx1"/>
                </a:solidFill>
                <a:latin typeface="PMingLiU-ExtB" panose="02020500000000000000" pitchFamily="18" charset="-120"/>
                <a:ea typeface="PMingLiU-ExtB" panose="02020500000000000000" pitchFamily="18" charset="-120"/>
              </a:rPr>
              <a:t>	</a:t>
            </a:r>
            <a:r>
              <a:rPr lang="en-IN" dirty="0">
                <a:solidFill>
                  <a:schemeClr val="tx1"/>
                </a:solidFill>
                <a:latin typeface="PMingLiU-ExtB" panose="02020500000000000000" pitchFamily="18" charset="-120"/>
                <a:ea typeface="PMingLiU-ExtB" panose="02020500000000000000" pitchFamily="18" charset="-120"/>
              </a:rPr>
              <a:t>Biotique’s neem face wash is a great option if you are seeking an all-natural way to fight acne. This face wash is formulated with a special mixture of neem, ashwagandha, and galangal that not only purifies pores and removes makeup but also helps prevent and treat acne. You can finally wave goodbye to your acne issues and welcome a more confident you by including this mild and effective face wash into your skincare.</a:t>
            </a:r>
            <a:endParaRPr lang="en-IN" sz="1400" b="1" dirty="0">
              <a:solidFill>
                <a:schemeClr val="tx1"/>
              </a:solidFill>
              <a:latin typeface="PMingLiU-ExtB" panose="02020500000000000000" pitchFamily="18" charset="-120"/>
              <a:ea typeface="PMingLiU-ExtB" panose="02020500000000000000" pitchFamily="18" charset="-120"/>
            </a:endParaRPr>
          </a:p>
          <a:p>
            <a:pPr marL="114300" indent="0">
              <a:buNone/>
            </a:pPr>
            <a:endParaRPr lang="en-IN" b="1" dirty="0">
              <a:solidFill>
                <a:schemeClr val="tx1"/>
              </a:solidFill>
            </a:endParaRPr>
          </a:p>
          <a:p>
            <a:pPr marL="114300" indent="0">
              <a:buNone/>
            </a:pPr>
            <a:endParaRPr lang="en-IN" sz="1400" b="1" dirty="0">
              <a:solidFill>
                <a:schemeClr val="tx1"/>
              </a:solidFill>
            </a:endParaRPr>
          </a:p>
          <a:p>
            <a:pPr marL="114300" indent="0">
              <a:buNone/>
            </a:pPr>
            <a:endParaRPr lang="en-IN" b="1" dirty="0">
              <a:solidFill>
                <a:schemeClr val="tx1"/>
              </a:solidFill>
            </a:endParaRPr>
          </a:p>
          <a:p>
            <a:pPr marL="114300" indent="0">
              <a:buNone/>
            </a:pPr>
            <a:endParaRPr lang="en-IN" sz="1400" b="1" dirty="0">
              <a:solidFill>
                <a:schemeClr val="tx1"/>
              </a:solidFill>
            </a:endParaRPr>
          </a:p>
          <a:p>
            <a:pPr marL="114300" indent="0">
              <a:buNone/>
            </a:pPr>
            <a:endParaRPr lang="en-IN" b="1" dirty="0">
              <a:solidFill>
                <a:schemeClr val="tx1"/>
              </a:solidFill>
            </a:endParaRPr>
          </a:p>
          <a:p>
            <a:pPr marL="114300" indent="0">
              <a:buNone/>
            </a:pPr>
            <a:endParaRPr lang="en-IN" sz="1400" b="1" dirty="0">
              <a:solidFill>
                <a:schemeClr val="tx1"/>
              </a:solidFill>
            </a:endParaRPr>
          </a:p>
        </p:txBody>
      </p:sp>
      <p:pic>
        <p:nvPicPr>
          <p:cNvPr id="2" name="Picture 1">
            <a:extLst>
              <a:ext uri="{FF2B5EF4-FFF2-40B4-BE49-F238E27FC236}">
                <a16:creationId xmlns:a16="http://schemas.microsoft.com/office/drawing/2014/main" id="{C3275720-4426-9F6D-28EA-B34BDBCD785C}"/>
              </a:ext>
            </a:extLst>
          </p:cNvPr>
          <p:cNvPicPr>
            <a:picLocks noChangeAspect="1"/>
          </p:cNvPicPr>
          <p:nvPr/>
        </p:nvPicPr>
        <p:blipFill>
          <a:blip r:embed="rId2"/>
          <a:stretch>
            <a:fillRect/>
          </a:stretch>
        </p:blipFill>
        <p:spPr>
          <a:xfrm>
            <a:off x="0" y="0"/>
            <a:ext cx="486888" cy="486888"/>
          </a:xfrm>
          <a:prstGeom prst="rect">
            <a:avLst/>
          </a:prstGeom>
        </p:spPr>
      </p:pic>
    </p:spTree>
    <p:extLst>
      <p:ext uri="{BB962C8B-B14F-4D97-AF65-F5344CB8AC3E}">
        <p14:creationId xmlns:p14="http://schemas.microsoft.com/office/powerpoint/2010/main" val="539622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243EC-FC1A-BD92-0284-09AE88FFD256}"/>
              </a:ext>
            </a:extLst>
          </p:cNvPr>
          <p:cNvSpPr>
            <a:spLocks noGrp="1"/>
          </p:cNvSpPr>
          <p:nvPr>
            <p:ph type="title"/>
          </p:nvPr>
        </p:nvSpPr>
        <p:spPr>
          <a:xfrm>
            <a:off x="549206" y="314566"/>
            <a:ext cx="8520600" cy="804545"/>
          </a:xfrm>
        </p:spPr>
        <p:txBody>
          <a:bodyPr>
            <a:normAutofit/>
          </a:bodyPr>
          <a:lstStyle/>
          <a:p>
            <a:r>
              <a:rPr lang="en-US" sz="1600" b="1" dirty="0">
                <a:latin typeface="PMingLiU-ExtB" panose="02020500000000000000" pitchFamily="18" charset="-120"/>
                <a:ea typeface="PMingLiU-ExtB" panose="02020500000000000000" pitchFamily="18" charset="-120"/>
              </a:rPr>
              <a:t>Format: 3</a:t>
            </a:r>
            <a:br>
              <a:rPr lang="en-US" sz="1600" b="1" dirty="0">
                <a:latin typeface="PMingLiU-ExtB" panose="02020500000000000000" pitchFamily="18" charset="-120"/>
                <a:ea typeface="PMingLiU-ExtB" panose="02020500000000000000" pitchFamily="18" charset="-120"/>
              </a:rPr>
            </a:br>
            <a:r>
              <a:rPr lang="en-US" sz="1600" b="1" dirty="0">
                <a:latin typeface="PMingLiU-ExtB" panose="02020500000000000000" pitchFamily="18" charset="-120"/>
                <a:ea typeface="PMingLiU-ExtB" panose="02020500000000000000" pitchFamily="18" charset="-120"/>
              </a:rPr>
              <a:t>Creative:</a:t>
            </a:r>
            <a:endParaRPr lang="en-IN" sz="1600" b="1" dirty="0">
              <a:latin typeface="PMingLiU-ExtB" panose="02020500000000000000" pitchFamily="18" charset="-120"/>
              <a:ea typeface="PMingLiU-ExtB" panose="02020500000000000000" pitchFamily="18" charset="-120"/>
            </a:endParaRPr>
          </a:p>
        </p:txBody>
      </p:sp>
      <p:sp>
        <p:nvSpPr>
          <p:cNvPr id="3" name="Text Placeholder 2">
            <a:extLst>
              <a:ext uri="{FF2B5EF4-FFF2-40B4-BE49-F238E27FC236}">
                <a16:creationId xmlns:a16="http://schemas.microsoft.com/office/drawing/2014/main" id="{0690CFFF-805D-18D7-AA23-2BA5E6960F59}"/>
              </a:ext>
            </a:extLst>
          </p:cNvPr>
          <p:cNvSpPr>
            <a:spLocks noGrp="1"/>
          </p:cNvSpPr>
          <p:nvPr>
            <p:ph type="body" idx="1"/>
          </p:nvPr>
        </p:nvSpPr>
        <p:spPr>
          <a:xfrm>
            <a:off x="311700" y="1152474"/>
            <a:ext cx="8520600" cy="3991025"/>
          </a:xfrm>
        </p:spPr>
        <p:txBody>
          <a:bodyPr>
            <a:normAutofit/>
          </a:bodyPr>
          <a:lstStyle/>
          <a:p>
            <a:pPr marL="114300" indent="0">
              <a:buNone/>
            </a:pPr>
            <a:r>
              <a:rPr lang="en-US" sz="1400" b="1" dirty="0">
                <a:solidFill>
                  <a:schemeClr val="tx1"/>
                </a:solidFill>
                <a:latin typeface="PMingLiU-ExtB" panose="02020500000000000000" pitchFamily="18" charset="-120"/>
                <a:ea typeface="PMingLiU-ExtB" panose="02020500000000000000" pitchFamily="18" charset="-120"/>
              </a:rPr>
              <a:t>Aim: </a:t>
            </a:r>
            <a:r>
              <a:rPr lang="en-US" sz="1400" dirty="0">
                <a:solidFill>
                  <a:schemeClr val="tx1"/>
                </a:solidFill>
                <a:latin typeface="PMingLiU-ExtB" panose="02020500000000000000" pitchFamily="18" charset="-120"/>
                <a:ea typeface="PMingLiU-ExtB" panose="02020500000000000000" pitchFamily="18" charset="-120"/>
              </a:rPr>
              <a:t>Brand awareness and reach</a:t>
            </a:r>
          </a:p>
          <a:p>
            <a:pPr marL="114300" indent="0">
              <a:buNone/>
            </a:pPr>
            <a:r>
              <a:rPr lang="en-US" sz="1400" b="1" dirty="0">
                <a:solidFill>
                  <a:schemeClr val="tx1"/>
                </a:solidFill>
                <a:latin typeface="PMingLiU-ExtB" panose="02020500000000000000" pitchFamily="18" charset="-120"/>
                <a:ea typeface="PMingLiU-ExtB" panose="02020500000000000000" pitchFamily="18" charset="-120"/>
              </a:rPr>
              <a:t>Date: </a:t>
            </a:r>
            <a:r>
              <a:rPr lang="en-US" sz="1400" dirty="0">
                <a:solidFill>
                  <a:schemeClr val="tx1"/>
                </a:solidFill>
                <a:latin typeface="PMingLiU-ExtB" panose="02020500000000000000" pitchFamily="18" charset="-120"/>
                <a:ea typeface="PMingLiU-ExtB" panose="02020500000000000000" pitchFamily="18" charset="-120"/>
              </a:rPr>
              <a:t>16-08-2023</a:t>
            </a:r>
          </a:p>
          <a:p>
            <a:pPr marL="114300" indent="0">
              <a:buNone/>
            </a:pPr>
            <a:r>
              <a:rPr lang="en-US" sz="1400" b="1" dirty="0">
                <a:solidFill>
                  <a:schemeClr val="tx1"/>
                </a:solidFill>
                <a:latin typeface="PMingLiU-ExtB" panose="02020500000000000000" pitchFamily="18" charset="-120"/>
                <a:ea typeface="PMingLiU-ExtB" panose="02020500000000000000" pitchFamily="18" charset="-120"/>
              </a:rPr>
              <a:t>Idea:  </a:t>
            </a:r>
            <a:r>
              <a:rPr lang="en-US" sz="1400" dirty="0">
                <a:solidFill>
                  <a:schemeClr val="tx1"/>
                </a:solidFill>
                <a:latin typeface="PMingLiU-ExtB" panose="02020500000000000000" pitchFamily="18" charset="-120"/>
                <a:ea typeface="PMingLiU-ExtB" panose="02020500000000000000" pitchFamily="18" charset="-120"/>
              </a:rPr>
              <a:t>To create a meme.</a:t>
            </a:r>
            <a:endParaRPr lang="en-IN" sz="1400" b="1" dirty="0">
              <a:solidFill>
                <a:schemeClr val="tx1"/>
              </a:solidFill>
              <a:latin typeface="PMingLiU-ExtB" panose="02020500000000000000" pitchFamily="18" charset="-120"/>
              <a:ea typeface="PMingLiU-ExtB" panose="02020500000000000000" pitchFamily="18" charset="-120"/>
            </a:endParaRPr>
          </a:p>
        </p:txBody>
      </p:sp>
      <p:pic>
        <p:nvPicPr>
          <p:cNvPr id="5" name="Picture 4">
            <a:extLst>
              <a:ext uri="{FF2B5EF4-FFF2-40B4-BE49-F238E27FC236}">
                <a16:creationId xmlns:a16="http://schemas.microsoft.com/office/drawing/2014/main" id="{14625B6D-426D-0BE0-935A-CDF9B340F7BE}"/>
              </a:ext>
            </a:extLst>
          </p:cNvPr>
          <p:cNvPicPr>
            <a:picLocks noChangeAspect="1"/>
          </p:cNvPicPr>
          <p:nvPr/>
        </p:nvPicPr>
        <p:blipFill>
          <a:blip r:embed="rId2"/>
          <a:stretch>
            <a:fillRect/>
          </a:stretch>
        </p:blipFill>
        <p:spPr>
          <a:xfrm>
            <a:off x="2609384" y="2023746"/>
            <a:ext cx="4549233" cy="29950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DBDF5FFC-2CFE-DA08-45A6-A30515ECC1C9}"/>
              </a:ext>
            </a:extLst>
          </p:cNvPr>
          <p:cNvPicPr>
            <a:picLocks noChangeAspect="1"/>
          </p:cNvPicPr>
          <p:nvPr/>
        </p:nvPicPr>
        <p:blipFill>
          <a:blip r:embed="rId3"/>
          <a:stretch>
            <a:fillRect/>
          </a:stretch>
        </p:blipFill>
        <p:spPr>
          <a:xfrm>
            <a:off x="0" y="0"/>
            <a:ext cx="486888" cy="486888"/>
          </a:xfrm>
          <a:prstGeom prst="rect">
            <a:avLst/>
          </a:prstGeom>
        </p:spPr>
      </p:pic>
    </p:spTree>
    <p:extLst>
      <p:ext uri="{BB962C8B-B14F-4D97-AF65-F5344CB8AC3E}">
        <p14:creationId xmlns:p14="http://schemas.microsoft.com/office/powerpoint/2010/main" val="689790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3"/>
          <p:cNvSpPr txBox="1"/>
          <p:nvPr/>
        </p:nvSpPr>
        <p:spPr>
          <a:xfrm>
            <a:off x="749615" y="0"/>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Instagram Story</a:t>
            </a:r>
            <a:endParaRPr sz="2900" b="1" dirty="0">
              <a:solidFill>
                <a:srgbClr val="434343"/>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endParaRPr sz="2700" dirty="0"/>
          </a:p>
        </p:txBody>
      </p:sp>
      <p:pic>
        <p:nvPicPr>
          <p:cNvPr id="3" name="Picture 2">
            <a:extLst>
              <a:ext uri="{FF2B5EF4-FFF2-40B4-BE49-F238E27FC236}">
                <a16:creationId xmlns:a16="http://schemas.microsoft.com/office/drawing/2014/main" id="{3BBE990F-020C-BAD3-8A95-3C4D5D10A5D4}"/>
              </a:ext>
            </a:extLst>
          </p:cNvPr>
          <p:cNvPicPr>
            <a:picLocks noChangeAspect="1"/>
          </p:cNvPicPr>
          <p:nvPr/>
        </p:nvPicPr>
        <p:blipFill rotWithShape="1">
          <a:blip r:embed="rId3"/>
          <a:srcRect t="4343" b="13865"/>
          <a:stretch/>
        </p:blipFill>
        <p:spPr>
          <a:xfrm>
            <a:off x="500590" y="656220"/>
            <a:ext cx="2205439" cy="3447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915A10FA-3471-DCE2-717A-0EAF2FB10CF3}"/>
              </a:ext>
            </a:extLst>
          </p:cNvPr>
          <p:cNvPicPr>
            <a:picLocks noChangeAspect="1"/>
          </p:cNvPicPr>
          <p:nvPr/>
        </p:nvPicPr>
        <p:blipFill rotWithShape="1">
          <a:blip r:embed="rId4"/>
          <a:srcRect t="4336" b="14580"/>
          <a:stretch/>
        </p:blipFill>
        <p:spPr>
          <a:xfrm>
            <a:off x="3385037" y="656219"/>
            <a:ext cx="2339255" cy="3447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A6192FA9-36B4-3D0F-6D41-04281BF6D865}"/>
              </a:ext>
            </a:extLst>
          </p:cNvPr>
          <p:cNvPicPr>
            <a:picLocks noChangeAspect="1"/>
          </p:cNvPicPr>
          <p:nvPr/>
        </p:nvPicPr>
        <p:blipFill rotWithShape="1">
          <a:blip r:embed="rId5"/>
          <a:srcRect t="4480" b="14725"/>
          <a:stretch/>
        </p:blipFill>
        <p:spPr>
          <a:xfrm>
            <a:off x="6437970" y="656218"/>
            <a:ext cx="2205440" cy="34474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7">
            <a:extLst>
              <a:ext uri="{FF2B5EF4-FFF2-40B4-BE49-F238E27FC236}">
                <a16:creationId xmlns:a16="http://schemas.microsoft.com/office/drawing/2014/main" id="{50622F8B-112E-C737-0AAC-84817BE0C223}"/>
              </a:ext>
            </a:extLst>
          </p:cNvPr>
          <p:cNvSpPr>
            <a:spLocks noGrp="1"/>
          </p:cNvSpPr>
          <p:nvPr>
            <p:ph type="body" idx="1"/>
          </p:nvPr>
        </p:nvSpPr>
        <p:spPr>
          <a:xfrm>
            <a:off x="311700" y="4230574"/>
            <a:ext cx="8408554" cy="912925"/>
          </a:xfrm>
        </p:spPr>
        <p:txBody>
          <a:bodyPr>
            <a:normAutofit/>
          </a:bodyPr>
          <a:lstStyle/>
          <a:p>
            <a:r>
              <a:rPr lang="en-US" sz="1400" dirty="0">
                <a:solidFill>
                  <a:schemeClr val="tx1"/>
                </a:solidFill>
                <a:latin typeface="PMingLiU-ExtB" panose="02020500000000000000" pitchFamily="18" charset="-120"/>
                <a:ea typeface="PMingLiU-ExtB" panose="02020500000000000000" pitchFamily="18" charset="-120"/>
              </a:rPr>
              <a:t>Views:				Views:			   Views:</a:t>
            </a:r>
          </a:p>
          <a:p>
            <a:r>
              <a:rPr lang="en-US" sz="1400" dirty="0">
                <a:solidFill>
                  <a:schemeClr val="tx1"/>
                </a:solidFill>
                <a:latin typeface="PMingLiU-ExtB" panose="02020500000000000000" pitchFamily="18" charset="-120"/>
                <a:ea typeface="PMingLiU-ExtB" panose="02020500000000000000" pitchFamily="18" charset="-120"/>
              </a:rPr>
              <a:t>Likes:				Likes:			    Likes:</a:t>
            </a:r>
          </a:p>
          <a:p>
            <a:r>
              <a:rPr lang="en-US" sz="1400" dirty="0">
                <a:solidFill>
                  <a:schemeClr val="tx1"/>
                </a:solidFill>
                <a:latin typeface="PMingLiU-ExtB" panose="02020500000000000000" pitchFamily="18" charset="-120"/>
                <a:ea typeface="PMingLiU-ExtB" panose="02020500000000000000" pitchFamily="18" charset="-120"/>
              </a:rPr>
              <a:t>Polling result:</a:t>
            </a:r>
            <a:endParaRPr lang="en-IN" sz="1400" dirty="0">
              <a:solidFill>
                <a:schemeClr val="tx1"/>
              </a:solidFill>
              <a:latin typeface="PMingLiU-ExtB" panose="02020500000000000000" pitchFamily="18" charset="-120"/>
              <a:ea typeface="PMingLiU-ExtB" panose="02020500000000000000" pitchFamily="18" charset="-120"/>
            </a:endParaRPr>
          </a:p>
        </p:txBody>
      </p:sp>
      <p:pic>
        <p:nvPicPr>
          <p:cNvPr id="2" name="Picture 1">
            <a:extLst>
              <a:ext uri="{FF2B5EF4-FFF2-40B4-BE49-F238E27FC236}">
                <a16:creationId xmlns:a16="http://schemas.microsoft.com/office/drawing/2014/main" id="{495FCB0C-5F7F-6D14-00A4-4E3D98933BC2}"/>
              </a:ext>
            </a:extLst>
          </p:cNvPr>
          <p:cNvPicPr>
            <a:picLocks noChangeAspect="1"/>
          </p:cNvPicPr>
          <p:nvPr/>
        </p:nvPicPr>
        <p:blipFill>
          <a:blip r:embed="rId6"/>
          <a:stretch>
            <a:fillRect/>
          </a:stretch>
        </p:blipFill>
        <p:spPr>
          <a:xfrm>
            <a:off x="0" y="0"/>
            <a:ext cx="486888" cy="48688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4" name="Google Shape;124;p24"/>
          <p:cNvSpPr txBox="1"/>
          <p:nvPr/>
        </p:nvSpPr>
        <p:spPr>
          <a:xfrm>
            <a:off x="900765" y="121723"/>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latin typeface="PMingLiU-ExtB" panose="02020500000000000000" pitchFamily="18" charset="-120"/>
                <a:ea typeface="PMingLiU-ExtB" panose="02020500000000000000" pitchFamily="18" charset="-120"/>
              </a:rPr>
              <a:t>Designs/Video Editing</a:t>
            </a:r>
            <a:endParaRPr sz="2900" b="1" dirty="0">
              <a:solidFill>
                <a:srgbClr val="434343"/>
              </a:solidFill>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endParaRPr sz="2700" dirty="0"/>
          </a:p>
        </p:txBody>
      </p:sp>
      <p:pic>
        <p:nvPicPr>
          <p:cNvPr id="3" name="Video 2">
            <a:hlinkClick r:id="" action="ppaction://media"/>
            <a:extLst>
              <a:ext uri="{FF2B5EF4-FFF2-40B4-BE49-F238E27FC236}">
                <a16:creationId xmlns:a16="http://schemas.microsoft.com/office/drawing/2014/main" id="{75D8FC16-2EF0-9948-87A9-9EE7A70822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7522" y="858268"/>
            <a:ext cx="6876585" cy="4163509"/>
          </a:xfrm>
          <a:prstGeom prst="rect">
            <a:avLst/>
          </a:prstGeom>
          <a:ln>
            <a:noFill/>
          </a:ln>
          <a:effectLst/>
          <a:scene3d>
            <a:camera prst="orthographicFront"/>
            <a:lightRig rig="balanced" dir="t"/>
          </a:scene3d>
          <a:sp3d prstMaterial="softEdge">
            <a:bevelT w="203200" h="101600" prst="cross"/>
            <a:contourClr>
              <a:srgbClr val="FFFFFF"/>
            </a:contourClr>
          </a:sp3d>
        </p:spPr>
      </p:pic>
      <p:pic>
        <p:nvPicPr>
          <p:cNvPr id="2" name="Picture 1">
            <a:extLst>
              <a:ext uri="{FF2B5EF4-FFF2-40B4-BE49-F238E27FC236}">
                <a16:creationId xmlns:a16="http://schemas.microsoft.com/office/drawing/2014/main" id="{2154252D-12D2-96B1-8ECE-22715E20E86D}"/>
              </a:ext>
            </a:extLst>
          </p:cNvPr>
          <p:cNvPicPr>
            <a:picLocks noChangeAspect="1"/>
          </p:cNvPicPr>
          <p:nvPr/>
        </p:nvPicPr>
        <p:blipFill>
          <a:blip r:embed="rId6"/>
          <a:stretch>
            <a:fillRect/>
          </a:stretch>
        </p:blipFill>
        <p:spPr>
          <a:xfrm>
            <a:off x="0" y="0"/>
            <a:ext cx="486888" cy="4868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1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591341-AF08-6578-3AB0-2DC5B86648F3}"/>
              </a:ext>
            </a:extLst>
          </p:cNvPr>
          <p:cNvPicPr>
            <a:picLocks noChangeAspect="1"/>
          </p:cNvPicPr>
          <p:nvPr/>
        </p:nvPicPr>
        <p:blipFill>
          <a:blip r:embed="rId2"/>
          <a:stretch>
            <a:fillRect/>
          </a:stretch>
        </p:blipFill>
        <p:spPr>
          <a:xfrm>
            <a:off x="6216878" y="792900"/>
            <a:ext cx="2263140" cy="39776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09F6B0AD-83D4-A4FC-23D9-BA7700248D2B}"/>
              </a:ext>
            </a:extLst>
          </p:cNvPr>
          <p:cNvSpPr txBox="1"/>
          <p:nvPr/>
        </p:nvSpPr>
        <p:spPr>
          <a:xfrm>
            <a:off x="2126166" y="98464"/>
            <a:ext cx="4709532" cy="480901"/>
          </a:xfrm>
          <a:prstGeom prst="rect">
            <a:avLst/>
          </a:prstGeom>
          <a:noFill/>
        </p:spPr>
        <p:txBody>
          <a:bodyPr wrap="square">
            <a:spAutoFit/>
          </a:bodyPr>
          <a:lstStyle/>
          <a:p>
            <a:pPr marL="0" lvl="0" indent="0" algn="l" rtl="0">
              <a:lnSpc>
                <a:spcPct val="115000"/>
              </a:lnSpc>
              <a:spcBef>
                <a:spcPts val="0"/>
              </a:spcBef>
              <a:spcAft>
                <a:spcPts val="0"/>
              </a:spcAft>
              <a:buNone/>
            </a:pPr>
            <a:r>
              <a:rPr lang="en-GB" sz="2400" b="1" dirty="0">
                <a:solidFill>
                  <a:srgbClr val="434343"/>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Social Media Ad Campaigns</a:t>
            </a:r>
          </a:p>
        </p:txBody>
      </p:sp>
      <p:sp>
        <p:nvSpPr>
          <p:cNvPr id="4" name="Title 3">
            <a:extLst>
              <a:ext uri="{FF2B5EF4-FFF2-40B4-BE49-F238E27FC236}">
                <a16:creationId xmlns:a16="http://schemas.microsoft.com/office/drawing/2014/main" id="{064CE92E-E0DF-76A9-6EB5-FA9DAB44D25F}"/>
              </a:ext>
            </a:extLst>
          </p:cNvPr>
          <p:cNvSpPr>
            <a:spLocks noGrp="1"/>
          </p:cNvSpPr>
          <p:nvPr>
            <p:ph type="title"/>
          </p:nvPr>
        </p:nvSpPr>
        <p:spPr>
          <a:xfrm>
            <a:off x="490250" y="1300976"/>
            <a:ext cx="5390160" cy="3239974"/>
          </a:xfrm>
        </p:spPr>
        <p:txBody>
          <a:bodyPr>
            <a:normAutofit/>
          </a:bodyPr>
          <a:lstStyle/>
          <a:p>
            <a:r>
              <a:rPr lang="en-IN" sz="1800" b="1" dirty="0">
                <a:solidFill>
                  <a:schemeClr val="tx1"/>
                </a:solidFill>
                <a:latin typeface="PMingLiU-ExtB" panose="02020500000000000000" pitchFamily="18" charset="-120"/>
                <a:ea typeface="PMingLiU-ExtB" panose="02020500000000000000" pitchFamily="18" charset="-120"/>
              </a:rPr>
              <a:t>BRAND AWARENESS CAMPAIGNS:</a:t>
            </a:r>
            <a:br>
              <a:rPr lang="en-IN" sz="1800" b="1" dirty="0">
                <a:solidFill>
                  <a:schemeClr val="tx1"/>
                </a:solidFill>
                <a:latin typeface="PMingLiU-ExtB" panose="02020500000000000000" pitchFamily="18" charset="-120"/>
                <a:ea typeface="PMingLiU-ExtB" panose="02020500000000000000" pitchFamily="18" charset="-120"/>
              </a:rPr>
            </a:br>
            <a:br>
              <a:rPr lang="en-IN" sz="1800" b="1" dirty="0">
                <a:solidFill>
                  <a:schemeClr val="tx1"/>
                </a:solidFill>
                <a:latin typeface="PMingLiU-ExtB" panose="02020500000000000000" pitchFamily="18" charset="-120"/>
                <a:ea typeface="PMingLiU-ExtB" panose="02020500000000000000" pitchFamily="18" charset="-120"/>
              </a:rPr>
            </a:br>
            <a:r>
              <a:rPr lang="en-IN" sz="1600" b="1" dirty="0">
                <a:solidFill>
                  <a:schemeClr val="tx1"/>
                </a:solidFill>
                <a:latin typeface="PMingLiU-ExtB" panose="02020500000000000000" pitchFamily="18" charset="-120"/>
                <a:ea typeface="PMingLiU-ExtB" panose="02020500000000000000" pitchFamily="18" charset="-120"/>
              </a:rPr>
              <a:t>Targeting:</a:t>
            </a:r>
            <a:br>
              <a:rPr lang="en-IN" sz="1600" dirty="0">
                <a:solidFill>
                  <a:schemeClr val="tx1"/>
                </a:solidFill>
                <a:latin typeface="PMingLiU-ExtB" panose="02020500000000000000" pitchFamily="18" charset="-120"/>
                <a:ea typeface="PMingLiU-ExtB" panose="02020500000000000000" pitchFamily="18" charset="-120"/>
              </a:rPr>
            </a:br>
            <a:r>
              <a:rPr lang="en-IN" sz="1600" b="1" dirty="0">
                <a:solidFill>
                  <a:schemeClr val="tx1"/>
                </a:solidFill>
                <a:latin typeface="PMingLiU-ExtB" panose="02020500000000000000" pitchFamily="18" charset="-120"/>
                <a:ea typeface="PMingLiU-ExtB" panose="02020500000000000000" pitchFamily="18" charset="-120"/>
              </a:rPr>
              <a:t>Campaign objective: </a:t>
            </a:r>
            <a:r>
              <a:rPr lang="en-IN" sz="1600" dirty="0">
                <a:solidFill>
                  <a:schemeClr val="tx1"/>
                </a:solidFill>
                <a:latin typeface="PMingLiU-ExtB" panose="02020500000000000000" pitchFamily="18" charset="-120"/>
                <a:ea typeface="PMingLiU-ExtB" panose="02020500000000000000" pitchFamily="18" charset="-120"/>
              </a:rPr>
              <a:t>Awareness</a:t>
            </a:r>
            <a:br>
              <a:rPr lang="en-IN" sz="1600" dirty="0">
                <a:solidFill>
                  <a:schemeClr val="tx1"/>
                </a:solidFill>
                <a:latin typeface="PMingLiU-ExtB" panose="02020500000000000000" pitchFamily="18" charset="-120"/>
                <a:ea typeface="PMingLiU-ExtB" panose="02020500000000000000" pitchFamily="18" charset="-120"/>
              </a:rPr>
            </a:br>
            <a:r>
              <a:rPr lang="en-IN" sz="1600" b="1" dirty="0">
                <a:solidFill>
                  <a:schemeClr val="tx1"/>
                </a:solidFill>
                <a:latin typeface="PMingLiU-ExtB" panose="02020500000000000000" pitchFamily="18" charset="-120"/>
                <a:ea typeface="PMingLiU-ExtB" panose="02020500000000000000" pitchFamily="18" charset="-120"/>
              </a:rPr>
              <a:t>Location: </a:t>
            </a:r>
            <a:r>
              <a:rPr lang="en-IN" sz="1600" dirty="0">
                <a:solidFill>
                  <a:schemeClr val="tx1"/>
                </a:solidFill>
                <a:latin typeface="PMingLiU-ExtB" panose="02020500000000000000" pitchFamily="18" charset="-120"/>
                <a:ea typeface="PMingLiU-ExtB" panose="02020500000000000000" pitchFamily="18" charset="-120"/>
              </a:rPr>
              <a:t>India</a:t>
            </a:r>
            <a:br>
              <a:rPr lang="en-IN" sz="1600" dirty="0">
                <a:solidFill>
                  <a:schemeClr val="tx1"/>
                </a:solidFill>
                <a:latin typeface="PMingLiU-ExtB" panose="02020500000000000000" pitchFamily="18" charset="-120"/>
                <a:ea typeface="PMingLiU-ExtB" panose="02020500000000000000" pitchFamily="18" charset="-120"/>
              </a:rPr>
            </a:br>
            <a:r>
              <a:rPr lang="en-IN" sz="1600" b="1" dirty="0">
                <a:solidFill>
                  <a:schemeClr val="tx1"/>
                </a:solidFill>
                <a:latin typeface="PMingLiU-ExtB" panose="02020500000000000000" pitchFamily="18" charset="-120"/>
                <a:ea typeface="PMingLiU-ExtB" panose="02020500000000000000" pitchFamily="18" charset="-120"/>
              </a:rPr>
              <a:t>Age: </a:t>
            </a:r>
            <a:r>
              <a:rPr lang="en-IN" sz="1600" dirty="0">
                <a:solidFill>
                  <a:schemeClr val="tx1"/>
                </a:solidFill>
                <a:latin typeface="PMingLiU-ExtB" panose="02020500000000000000" pitchFamily="18" charset="-120"/>
                <a:ea typeface="PMingLiU-ExtB" panose="02020500000000000000" pitchFamily="18" charset="-120"/>
              </a:rPr>
              <a:t>18-60+</a:t>
            </a:r>
            <a:br>
              <a:rPr lang="en-IN" sz="1600" dirty="0">
                <a:solidFill>
                  <a:schemeClr val="tx1"/>
                </a:solidFill>
                <a:latin typeface="PMingLiU-ExtB" panose="02020500000000000000" pitchFamily="18" charset="-120"/>
                <a:ea typeface="PMingLiU-ExtB" panose="02020500000000000000" pitchFamily="18" charset="-120"/>
              </a:rPr>
            </a:br>
            <a:r>
              <a:rPr lang="en-IN" sz="1600" b="1" dirty="0">
                <a:solidFill>
                  <a:schemeClr val="tx1"/>
                </a:solidFill>
                <a:latin typeface="PMingLiU-ExtB" panose="02020500000000000000" pitchFamily="18" charset="-120"/>
                <a:ea typeface="PMingLiU-ExtB" panose="02020500000000000000" pitchFamily="18" charset="-120"/>
              </a:rPr>
              <a:t>Gender: </a:t>
            </a:r>
            <a:r>
              <a:rPr lang="en-IN" sz="1600" dirty="0">
                <a:solidFill>
                  <a:schemeClr val="tx1"/>
                </a:solidFill>
                <a:latin typeface="PMingLiU-ExtB" panose="02020500000000000000" pitchFamily="18" charset="-120"/>
                <a:ea typeface="PMingLiU-ExtB" panose="02020500000000000000" pitchFamily="18" charset="-120"/>
              </a:rPr>
              <a:t>All genders</a:t>
            </a:r>
            <a:br>
              <a:rPr lang="en-IN" sz="1600" dirty="0">
                <a:solidFill>
                  <a:schemeClr val="tx1"/>
                </a:solidFill>
                <a:latin typeface="PMingLiU-ExtB" panose="02020500000000000000" pitchFamily="18" charset="-120"/>
                <a:ea typeface="PMingLiU-ExtB" panose="02020500000000000000" pitchFamily="18" charset="-120"/>
              </a:rPr>
            </a:br>
            <a:r>
              <a:rPr lang="en-IN" sz="1600" b="1" dirty="0">
                <a:solidFill>
                  <a:schemeClr val="tx1"/>
                </a:solidFill>
                <a:latin typeface="PMingLiU-ExtB" panose="02020500000000000000" pitchFamily="18" charset="-120"/>
                <a:ea typeface="PMingLiU-ExtB" panose="02020500000000000000" pitchFamily="18" charset="-120"/>
              </a:rPr>
              <a:t>Performance goal: </a:t>
            </a:r>
            <a:r>
              <a:rPr lang="en-IN" sz="1600" dirty="0">
                <a:solidFill>
                  <a:schemeClr val="tx1"/>
                </a:solidFill>
                <a:latin typeface="PMingLiU-ExtB" panose="02020500000000000000" pitchFamily="18" charset="-120"/>
                <a:ea typeface="PMingLiU-ExtB" panose="02020500000000000000" pitchFamily="18" charset="-120"/>
              </a:rPr>
              <a:t>Maximise reach of ads </a:t>
            </a:r>
            <a:br>
              <a:rPr lang="en-IN" sz="1600" dirty="0">
                <a:solidFill>
                  <a:schemeClr val="tx1"/>
                </a:solidFill>
                <a:latin typeface="PMingLiU-ExtB" panose="02020500000000000000" pitchFamily="18" charset="-120"/>
                <a:ea typeface="PMingLiU-ExtB" panose="02020500000000000000" pitchFamily="18" charset="-120"/>
              </a:rPr>
            </a:br>
            <a:r>
              <a:rPr lang="en-IN" sz="1600" b="1" dirty="0">
                <a:solidFill>
                  <a:schemeClr val="tx1"/>
                </a:solidFill>
                <a:latin typeface="PMingLiU-ExtB" panose="02020500000000000000" pitchFamily="18" charset="-120"/>
                <a:ea typeface="PMingLiU-ExtB" panose="02020500000000000000" pitchFamily="18" charset="-120"/>
              </a:rPr>
              <a:t>Interests: </a:t>
            </a:r>
            <a:r>
              <a:rPr lang="en-IN" sz="1600" dirty="0">
                <a:solidFill>
                  <a:schemeClr val="tx1"/>
                </a:solidFill>
                <a:latin typeface="PMingLiU-ExtB" panose="02020500000000000000" pitchFamily="18" charset="-120"/>
                <a:ea typeface="PMingLiU-ExtB" panose="02020500000000000000" pitchFamily="18" charset="-120"/>
              </a:rPr>
              <a:t>Beauty salons, Cosmetics, Fragrances, Hair products</a:t>
            </a:r>
            <a:br>
              <a:rPr lang="en-IN" sz="1600" b="1" dirty="0">
                <a:solidFill>
                  <a:schemeClr val="tx1"/>
                </a:solidFill>
                <a:latin typeface="PMingLiU-ExtB" panose="02020500000000000000" pitchFamily="18" charset="-120"/>
                <a:ea typeface="PMingLiU-ExtB" panose="02020500000000000000" pitchFamily="18" charset="-120"/>
              </a:rPr>
            </a:br>
            <a:r>
              <a:rPr lang="en-IN" sz="1600" b="1" dirty="0">
                <a:solidFill>
                  <a:schemeClr val="tx1"/>
                </a:solidFill>
                <a:latin typeface="PMingLiU-ExtB" panose="02020500000000000000" pitchFamily="18" charset="-120"/>
                <a:ea typeface="PMingLiU-ExtB" panose="02020500000000000000" pitchFamily="18" charset="-120"/>
              </a:rPr>
              <a:t>Primary text: </a:t>
            </a:r>
            <a:r>
              <a:rPr lang="en-IN" sz="1600" dirty="0">
                <a:solidFill>
                  <a:schemeClr val="tx1"/>
                </a:solidFill>
                <a:latin typeface="PMingLiU-ExtB" panose="02020500000000000000" pitchFamily="18" charset="-120"/>
                <a:ea typeface="PMingLiU-ExtB" panose="02020500000000000000" pitchFamily="18" charset="-120"/>
              </a:rPr>
              <a:t>Health and glow</a:t>
            </a:r>
            <a:endParaRPr lang="en-IN" sz="1600" b="1" dirty="0">
              <a:solidFill>
                <a:schemeClr val="tx1"/>
              </a:solidFill>
              <a:latin typeface="PMingLiU-ExtB" panose="02020500000000000000" pitchFamily="18" charset="-120"/>
              <a:ea typeface="PMingLiU-ExtB" panose="02020500000000000000" pitchFamily="18" charset="-120"/>
            </a:endParaRPr>
          </a:p>
        </p:txBody>
      </p:sp>
      <p:pic>
        <p:nvPicPr>
          <p:cNvPr id="2" name="Picture 1">
            <a:extLst>
              <a:ext uri="{FF2B5EF4-FFF2-40B4-BE49-F238E27FC236}">
                <a16:creationId xmlns:a16="http://schemas.microsoft.com/office/drawing/2014/main" id="{A1FA5FAD-5FF4-162F-AA29-BB1EB507613A}"/>
              </a:ext>
            </a:extLst>
          </p:cNvPr>
          <p:cNvPicPr>
            <a:picLocks noChangeAspect="1"/>
          </p:cNvPicPr>
          <p:nvPr/>
        </p:nvPicPr>
        <p:blipFill>
          <a:blip r:embed="rId3"/>
          <a:stretch>
            <a:fillRect/>
          </a:stretch>
        </p:blipFill>
        <p:spPr>
          <a:xfrm>
            <a:off x="0" y="0"/>
            <a:ext cx="486888" cy="486888"/>
          </a:xfrm>
          <a:prstGeom prst="rect">
            <a:avLst/>
          </a:prstGeom>
        </p:spPr>
      </p:pic>
    </p:spTree>
    <p:extLst>
      <p:ext uri="{BB962C8B-B14F-4D97-AF65-F5344CB8AC3E}">
        <p14:creationId xmlns:p14="http://schemas.microsoft.com/office/powerpoint/2010/main" val="3113571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F97E17-9C74-B917-8129-C33C6DC11031}"/>
              </a:ext>
            </a:extLst>
          </p:cNvPr>
          <p:cNvPicPr>
            <a:picLocks noChangeAspect="1"/>
          </p:cNvPicPr>
          <p:nvPr/>
        </p:nvPicPr>
        <p:blipFill>
          <a:blip r:embed="rId2"/>
          <a:stretch>
            <a:fillRect/>
          </a:stretch>
        </p:blipFill>
        <p:spPr>
          <a:xfrm>
            <a:off x="6219032" y="364950"/>
            <a:ext cx="2369820" cy="4413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64033EAC-7BC3-D7BB-7A6A-556E68EA3EC1}"/>
              </a:ext>
            </a:extLst>
          </p:cNvPr>
          <p:cNvSpPr>
            <a:spLocks noGrp="1"/>
          </p:cNvSpPr>
          <p:nvPr>
            <p:ph type="title"/>
          </p:nvPr>
        </p:nvSpPr>
        <p:spPr>
          <a:xfrm>
            <a:off x="423343" y="133815"/>
            <a:ext cx="5501672" cy="4644735"/>
          </a:xfrm>
        </p:spPr>
        <p:txBody>
          <a:bodyPr>
            <a:normAutofit fontScale="90000"/>
          </a:bodyPr>
          <a:lstStyle/>
          <a:p>
            <a:br>
              <a:rPr lang="en-IN" sz="1800" b="1" dirty="0"/>
            </a:br>
            <a:br>
              <a:rPr lang="en-IN" sz="1800" b="1" dirty="0"/>
            </a:br>
            <a:br>
              <a:rPr lang="en-IN" sz="1800" b="1" dirty="0"/>
            </a:br>
            <a:br>
              <a:rPr lang="en-IN" sz="1800" b="1" dirty="0"/>
            </a:br>
            <a:br>
              <a:rPr lang="en-IN" sz="1800" b="1" dirty="0"/>
            </a:br>
            <a:br>
              <a:rPr lang="en-IN" sz="1800" b="1" dirty="0"/>
            </a:br>
            <a:r>
              <a:rPr lang="en-IN" sz="1800" b="1" dirty="0">
                <a:latin typeface="PMingLiU-ExtB" panose="02020500000000000000" pitchFamily="18" charset="-120"/>
                <a:ea typeface="PMingLiU-ExtB" panose="02020500000000000000" pitchFamily="18" charset="-120"/>
              </a:rPr>
              <a:t>DRIVING WEBSITE TRAFFIC CAMPAIGN:</a:t>
            </a:r>
            <a:br>
              <a:rPr lang="en-IN" sz="1800" b="1" dirty="0">
                <a:latin typeface="PMingLiU-ExtB" panose="02020500000000000000" pitchFamily="18" charset="-120"/>
                <a:ea typeface="PMingLiU-ExtB" panose="02020500000000000000" pitchFamily="18" charset="-120"/>
              </a:rPr>
            </a:br>
            <a:br>
              <a:rPr lang="en-IN" sz="1800" b="1" dirty="0">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Targeting:</a:t>
            </a:r>
            <a:br>
              <a:rPr lang="en-IN" sz="1800" dirty="0">
                <a:solidFill>
                  <a:schemeClr val="tx1"/>
                </a:solidFill>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Campaign objective: </a:t>
            </a:r>
            <a:r>
              <a:rPr lang="en-IN" sz="1800" dirty="0">
                <a:solidFill>
                  <a:schemeClr val="tx1"/>
                </a:solidFill>
                <a:latin typeface="PMingLiU-ExtB" panose="02020500000000000000" pitchFamily="18" charset="-120"/>
                <a:ea typeface="PMingLiU-ExtB" panose="02020500000000000000" pitchFamily="18" charset="-120"/>
              </a:rPr>
              <a:t>Traffic</a:t>
            </a:r>
            <a:br>
              <a:rPr lang="en-IN" sz="1800" dirty="0">
                <a:solidFill>
                  <a:schemeClr val="tx1"/>
                </a:solidFill>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Location: </a:t>
            </a:r>
            <a:r>
              <a:rPr lang="en-IN" sz="1800" dirty="0">
                <a:solidFill>
                  <a:schemeClr val="tx1"/>
                </a:solidFill>
                <a:latin typeface="PMingLiU-ExtB" panose="02020500000000000000" pitchFamily="18" charset="-120"/>
                <a:ea typeface="PMingLiU-ExtB" panose="02020500000000000000" pitchFamily="18" charset="-120"/>
              </a:rPr>
              <a:t>India</a:t>
            </a:r>
            <a:br>
              <a:rPr lang="en-IN" sz="1800" dirty="0">
                <a:solidFill>
                  <a:schemeClr val="tx1"/>
                </a:solidFill>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Age: </a:t>
            </a:r>
            <a:r>
              <a:rPr lang="en-IN" sz="1800" dirty="0">
                <a:solidFill>
                  <a:schemeClr val="tx1"/>
                </a:solidFill>
                <a:latin typeface="PMingLiU-ExtB" panose="02020500000000000000" pitchFamily="18" charset="-120"/>
                <a:ea typeface="PMingLiU-ExtB" panose="02020500000000000000" pitchFamily="18" charset="-120"/>
              </a:rPr>
              <a:t>18-60+</a:t>
            </a:r>
            <a:br>
              <a:rPr lang="en-IN" sz="1800" dirty="0">
                <a:solidFill>
                  <a:schemeClr val="tx1"/>
                </a:solidFill>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Gender: </a:t>
            </a:r>
            <a:r>
              <a:rPr lang="en-IN" sz="1800" dirty="0">
                <a:solidFill>
                  <a:schemeClr val="tx1"/>
                </a:solidFill>
                <a:latin typeface="PMingLiU-ExtB" panose="02020500000000000000" pitchFamily="18" charset="-120"/>
                <a:ea typeface="PMingLiU-ExtB" panose="02020500000000000000" pitchFamily="18" charset="-120"/>
              </a:rPr>
              <a:t>All genders</a:t>
            </a:r>
            <a:br>
              <a:rPr lang="en-IN" sz="1800" dirty="0">
                <a:solidFill>
                  <a:schemeClr val="tx1"/>
                </a:solidFill>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Conversion location:</a:t>
            </a:r>
            <a:r>
              <a:rPr lang="en-IN" sz="1800" dirty="0">
                <a:solidFill>
                  <a:schemeClr val="tx1"/>
                </a:solidFill>
                <a:latin typeface="PMingLiU-ExtB" panose="02020500000000000000" pitchFamily="18" charset="-120"/>
                <a:ea typeface="PMingLiU-ExtB" panose="02020500000000000000" pitchFamily="18" charset="-120"/>
              </a:rPr>
              <a:t> Website</a:t>
            </a:r>
            <a:br>
              <a:rPr lang="en-IN" sz="1800" dirty="0">
                <a:solidFill>
                  <a:schemeClr val="tx1"/>
                </a:solidFill>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Performance goal: </a:t>
            </a:r>
            <a:r>
              <a:rPr lang="en-IN" sz="1800" dirty="0">
                <a:solidFill>
                  <a:schemeClr val="tx1"/>
                </a:solidFill>
                <a:latin typeface="PMingLiU-ExtB" panose="02020500000000000000" pitchFamily="18" charset="-120"/>
                <a:ea typeface="PMingLiU-ExtB" panose="02020500000000000000" pitchFamily="18" charset="-120"/>
              </a:rPr>
              <a:t>Maximise number of conversions</a:t>
            </a:r>
            <a:br>
              <a:rPr lang="en-IN" sz="1800" dirty="0">
                <a:solidFill>
                  <a:schemeClr val="tx1"/>
                </a:solidFill>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Daily budget: </a:t>
            </a:r>
            <a:r>
              <a:rPr lang="en-IN" sz="1800" dirty="0">
                <a:solidFill>
                  <a:schemeClr val="tx1"/>
                </a:solidFill>
                <a:latin typeface="PMingLiU-ExtB" panose="02020500000000000000" pitchFamily="18" charset="-120"/>
                <a:ea typeface="PMingLiU-ExtB" panose="02020500000000000000" pitchFamily="18" charset="-120"/>
              </a:rPr>
              <a:t>800Rs</a:t>
            </a:r>
            <a:br>
              <a:rPr lang="en-IN" sz="1800" dirty="0">
                <a:solidFill>
                  <a:schemeClr val="tx1"/>
                </a:solidFill>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Estimated reach: </a:t>
            </a:r>
            <a:r>
              <a:rPr lang="en-IN" sz="1800" dirty="0">
                <a:solidFill>
                  <a:schemeClr val="tx1"/>
                </a:solidFill>
                <a:latin typeface="PMingLiU-ExtB" panose="02020500000000000000" pitchFamily="18" charset="-120"/>
                <a:ea typeface="PMingLiU-ExtB" panose="02020500000000000000" pitchFamily="18" charset="-120"/>
              </a:rPr>
              <a:t>4.2K-12K</a:t>
            </a:r>
            <a:br>
              <a:rPr lang="en-IN" sz="1800" dirty="0">
                <a:solidFill>
                  <a:schemeClr val="tx1"/>
                </a:solidFill>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Estimated link clicks: </a:t>
            </a:r>
            <a:r>
              <a:rPr lang="en-IN" sz="1800" dirty="0">
                <a:solidFill>
                  <a:schemeClr val="tx1"/>
                </a:solidFill>
                <a:latin typeface="PMingLiU-ExtB" panose="02020500000000000000" pitchFamily="18" charset="-120"/>
                <a:ea typeface="PMingLiU-ExtB" panose="02020500000000000000" pitchFamily="18" charset="-120"/>
              </a:rPr>
              <a:t>6-19</a:t>
            </a:r>
            <a:br>
              <a:rPr lang="en-IN" sz="1800" dirty="0">
                <a:solidFill>
                  <a:schemeClr val="tx1"/>
                </a:solidFill>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Interests: </a:t>
            </a:r>
            <a:r>
              <a:rPr lang="en-IN" sz="1800" dirty="0">
                <a:solidFill>
                  <a:schemeClr val="tx1"/>
                </a:solidFill>
                <a:latin typeface="PMingLiU-ExtB" panose="02020500000000000000" pitchFamily="18" charset="-120"/>
                <a:ea typeface="PMingLiU-ExtB" panose="02020500000000000000" pitchFamily="18" charset="-120"/>
              </a:rPr>
              <a:t>Beauty salons, Cosmetics, Fragrances, Hair products</a:t>
            </a:r>
            <a:br>
              <a:rPr lang="en-IN" sz="1800" b="1" dirty="0">
                <a:solidFill>
                  <a:schemeClr val="tx1"/>
                </a:solidFill>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Primary text: </a:t>
            </a:r>
            <a:r>
              <a:rPr lang="en-IN" sz="1800" dirty="0">
                <a:solidFill>
                  <a:schemeClr val="tx1"/>
                </a:solidFill>
                <a:latin typeface="PMingLiU-ExtB" panose="02020500000000000000" pitchFamily="18" charset="-120"/>
                <a:ea typeface="PMingLiU-ExtB" panose="02020500000000000000" pitchFamily="18" charset="-120"/>
              </a:rPr>
              <a:t>Advanced skincare for the eternal youth</a:t>
            </a:r>
            <a:br>
              <a:rPr lang="en-IN" sz="1800" b="1" dirty="0">
                <a:latin typeface="PMingLiU-ExtB" panose="02020500000000000000" pitchFamily="18" charset="-120"/>
                <a:ea typeface="PMingLiU-ExtB" panose="02020500000000000000" pitchFamily="18" charset="-120"/>
              </a:rPr>
            </a:br>
            <a:br>
              <a:rPr lang="en-IN" sz="1800" b="1" dirty="0">
                <a:latin typeface="PMingLiU-ExtB" panose="02020500000000000000" pitchFamily="18" charset="-120"/>
                <a:ea typeface="PMingLiU-ExtB" panose="02020500000000000000" pitchFamily="18" charset="-120"/>
              </a:rPr>
            </a:br>
            <a:br>
              <a:rPr lang="en-IN" sz="1800" b="1" dirty="0"/>
            </a:br>
            <a:br>
              <a:rPr lang="en-IN" sz="1800" b="1" dirty="0"/>
            </a:br>
            <a:br>
              <a:rPr lang="en-IN" sz="1800" b="1" dirty="0"/>
            </a:br>
            <a:br>
              <a:rPr lang="en-IN" sz="1800" b="1" dirty="0"/>
            </a:br>
            <a:br>
              <a:rPr lang="en-IN" sz="1800" b="1" dirty="0"/>
            </a:br>
            <a:endParaRPr lang="en-IN" sz="1800" b="1" dirty="0"/>
          </a:p>
        </p:txBody>
      </p:sp>
      <p:pic>
        <p:nvPicPr>
          <p:cNvPr id="4" name="Picture 3">
            <a:extLst>
              <a:ext uri="{FF2B5EF4-FFF2-40B4-BE49-F238E27FC236}">
                <a16:creationId xmlns:a16="http://schemas.microsoft.com/office/drawing/2014/main" id="{0383BB3A-C550-FA5F-0190-1ED08F24A0DB}"/>
              </a:ext>
            </a:extLst>
          </p:cNvPr>
          <p:cNvPicPr>
            <a:picLocks noChangeAspect="1"/>
          </p:cNvPicPr>
          <p:nvPr/>
        </p:nvPicPr>
        <p:blipFill>
          <a:blip r:embed="rId3"/>
          <a:stretch>
            <a:fillRect/>
          </a:stretch>
        </p:blipFill>
        <p:spPr>
          <a:xfrm>
            <a:off x="0" y="0"/>
            <a:ext cx="486888" cy="486888"/>
          </a:xfrm>
          <a:prstGeom prst="rect">
            <a:avLst/>
          </a:prstGeom>
        </p:spPr>
      </p:pic>
    </p:spTree>
    <p:extLst>
      <p:ext uri="{BB962C8B-B14F-4D97-AF65-F5344CB8AC3E}">
        <p14:creationId xmlns:p14="http://schemas.microsoft.com/office/powerpoint/2010/main" val="378457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E92DBD-8B66-82EA-8EE9-2ED1C82C5B39}"/>
              </a:ext>
            </a:extLst>
          </p:cNvPr>
          <p:cNvPicPr>
            <a:picLocks noChangeAspect="1"/>
          </p:cNvPicPr>
          <p:nvPr/>
        </p:nvPicPr>
        <p:blipFill>
          <a:blip r:embed="rId2"/>
          <a:stretch>
            <a:fillRect/>
          </a:stretch>
        </p:blipFill>
        <p:spPr>
          <a:xfrm>
            <a:off x="6035840" y="621394"/>
            <a:ext cx="2415540" cy="3855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8B90BBA4-C217-4EB3-2E80-6E537225A2D2}"/>
              </a:ext>
            </a:extLst>
          </p:cNvPr>
          <p:cNvSpPr>
            <a:spLocks noGrp="1"/>
          </p:cNvSpPr>
          <p:nvPr>
            <p:ph type="title"/>
          </p:nvPr>
        </p:nvSpPr>
        <p:spPr>
          <a:xfrm>
            <a:off x="490250" y="557560"/>
            <a:ext cx="5635487" cy="3983389"/>
          </a:xfrm>
        </p:spPr>
        <p:txBody>
          <a:bodyPr>
            <a:normAutofit fontScale="90000"/>
          </a:bodyPr>
          <a:lstStyle/>
          <a:p>
            <a:br>
              <a:rPr lang="en-IN" sz="1800" b="1" dirty="0"/>
            </a:br>
            <a:br>
              <a:rPr lang="en-IN" sz="1800" b="1" dirty="0"/>
            </a:br>
            <a:br>
              <a:rPr lang="en-IN" sz="1800" b="1" dirty="0"/>
            </a:br>
            <a:br>
              <a:rPr lang="en-IN" sz="1800" b="1" dirty="0"/>
            </a:br>
            <a:br>
              <a:rPr lang="en-IN" sz="1800" b="1" dirty="0"/>
            </a:br>
            <a:br>
              <a:rPr lang="en-IN" sz="1800" b="1" dirty="0"/>
            </a:br>
            <a:br>
              <a:rPr lang="en-IN" sz="1800" b="1" dirty="0"/>
            </a:br>
            <a:br>
              <a:rPr lang="en-IN" sz="1800" b="1" dirty="0"/>
            </a:br>
            <a:br>
              <a:rPr lang="en-IN" sz="1800" b="1" dirty="0"/>
            </a:br>
            <a:br>
              <a:rPr lang="en-IN" sz="1800" b="1" dirty="0"/>
            </a:br>
            <a:br>
              <a:rPr lang="en-IN" sz="1800" b="1" dirty="0"/>
            </a:br>
            <a:br>
              <a:rPr lang="en-IN" sz="1800" b="1" dirty="0"/>
            </a:br>
            <a:r>
              <a:rPr lang="en-IN" sz="1800" b="1" dirty="0">
                <a:latin typeface="PMingLiU-ExtB" panose="02020500000000000000" pitchFamily="18" charset="-120"/>
                <a:ea typeface="PMingLiU-ExtB" panose="02020500000000000000" pitchFamily="18" charset="-120"/>
              </a:rPr>
              <a:t>LEAD GENERATION CAMPAIGN:</a:t>
            </a:r>
            <a:br>
              <a:rPr lang="en-IN" sz="1800" b="1" dirty="0">
                <a:latin typeface="PMingLiU-ExtB" panose="02020500000000000000" pitchFamily="18" charset="-120"/>
                <a:ea typeface="PMingLiU-ExtB" panose="02020500000000000000" pitchFamily="18" charset="-120"/>
              </a:rPr>
            </a:br>
            <a:br>
              <a:rPr lang="en-IN" sz="1800" b="1" dirty="0">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Targeting:</a:t>
            </a:r>
            <a:br>
              <a:rPr lang="en-IN" sz="1800" b="1" dirty="0">
                <a:solidFill>
                  <a:schemeClr val="tx1"/>
                </a:solidFill>
                <a:latin typeface="PMingLiU-ExtB" panose="02020500000000000000" pitchFamily="18" charset="-120"/>
                <a:ea typeface="PMingLiU-ExtB" panose="02020500000000000000" pitchFamily="18" charset="-120"/>
              </a:rPr>
            </a:br>
            <a:br>
              <a:rPr lang="en-IN" sz="1800" dirty="0">
                <a:solidFill>
                  <a:schemeClr val="tx1"/>
                </a:solidFill>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Campaign objective: </a:t>
            </a:r>
            <a:r>
              <a:rPr lang="en-IN" sz="1800" dirty="0">
                <a:solidFill>
                  <a:schemeClr val="tx1"/>
                </a:solidFill>
                <a:latin typeface="PMingLiU-ExtB" panose="02020500000000000000" pitchFamily="18" charset="-120"/>
                <a:ea typeface="PMingLiU-ExtB" panose="02020500000000000000" pitchFamily="18" charset="-120"/>
              </a:rPr>
              <a:t>Leads</a:t>
            </a:r>
            <a:br>
              <a:rPr lang="en-IN" sz="1800" dirty="0">
                <a:solidFill>
                  <a:schemeClr val="tx1"/>
                </a:solidFill>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Location: </a:t>
            </a:r>
            <a:r>
              <a:rPr lang="en-IN" sz="1800" dirty="0">
                <a:solidFill>
                  <a:schemeClr val="tx1"/>
                </a:solidFill>
                <a:latin typeface="PMingLiU-ExtB" panose="02020500000000000000" pitchFamily="18" charset="-120"/>
                <a:ea typeface="PMingLiU-ExtB" panose="02020500000000000000" pitchFamily="18" charset="-120"/>
              </a:rPr>
              <a:t>India</a:t>
            </a:r>
            <a:br>
              <a:rPr lang="en-IN" sz="1800" dirty="0">
                <a:solidFill>
                  <a:schemeClr val="tx1"/>
                </a:solidFill>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Age: </a:t>
            </a:r>
            <a:r>
              <a:rPr lang="en-IN" sz="1800" dirty="0">
                <a:solidFill>
                  <a:schemeClr val="tx1"/>
                </a:solidFill>
                <a:latin typeface="PMingLiU-ExtB" panose="02020500000000000000" pitchFamily="18" charset="-120"/>
                <a:ea typeface="PMingLiU-ExtB" panose="02020500000000000000" pitchFamily="18" charset="-120"/>
              </a:rPr>
              <a:t>18-60+</a:t>
            </a:r>
            <a:br>
              <a:rPr lang="en-IN" sz="1800" dirty="0">
                <a:solidFill>
                  <a:schemeClr val="tx1"/>
                </a:solidFill>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Gender: </a:t>
            </a:r>
            <a:r>
              <a:rPr lang="en-IN" sz="1800" dirty="0">
                <a:solidFill>
                  <a:schemeClr val="tx1"/>
                </a:solidFill>
                <a:latin typeface="PMingLiU-ExtB" panose="02020500000000000000" pitchFamily="18" charset="-120"/>
                <a:ea typeface="PMingLiU-ExtB" panose="02020500000000000000" pitchFamily="18" charset="-120"/>
              </a:rPr>
              <a:t>All genders</a:t>
            </a:r>
            <a:br>
              <a:rPr lang="en-IN" sz="1800" dirty="0">
                <a:solidFill>
                  <a:schemeClr val="tx1"/>
                </a:solidFill>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Conversion location:</a:t>
            </a:r>
            <a:r>
              <a:rPr lang="en-IN" sz="1800" dirty="0">
                <a:solidFill>
                  <a:schemeClr val="tx1"/>
                </a:solidFill>
                <a:latin typeface="PMingLiU-ExtB" panose="02020500000000000000" pitchFamily="18" charset="-120"/>
                <a:ea typeface="PMingLiU-ExtB" panose="02020500000000000000" pitchFamily="18" charset="-120"/>
              </a:rPr>
              <a:t> Instant forms</a:t>
            </a:r>
            <a:br>
              <a:rPr lang="en-IN" sz="1800" dirty="0">
                <a:solidFill>
                  <a:schemeClr val="tx1"/>
                </a:solidFill>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Performance goal: </a:t>
            </a:r>
            <a:r>
              <a:rPr lang="en-IN" sz="1800" dirty="0">
                <a:solidFill>
                  <a:schemeClr val="tx1"/>
                </a:solidFill>
                <a:latin typeface="PMingLiU-ExtB" panose="02020500000000000000" pitchFamily="18" charset="-120"/>
                <a:ea typeface="PMingLiU-ExtB" panose="02020500000000000000" pitchFamily="18" charset="-120"/>
              </a:rPr>
              <a:t>Maximise number of leads</a:t>
            </a:r>
            <a:br>
              <a:rPr lang="en-IN" sz="1800" dirty="0">
                <a:solidFill>
                  <a:schemeClr val="tx1"/>
                </a:solidFill>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Daily budget: </a:t>
            </a:r>
            <a:r>
              <a:rPr lang="en-IN" sz="1800" dirty="0">
                <a:solidFill>
                  <a:schemeClr val="tx1"/>
                </a:solidFill>
                <a:latin typeface="PMingLiU-ExtB" panose="02020500000000000000" pitchFamily="18" charset="-120"/>
                <a:ea typeface="PMingLiU-ExtB" panose="02020500000000000000" pitchFamily="18" charset="-120"/>
              </a:rPr>
              <a:t>800Rs</a:t>
            </a:r>
            <a:br>
              <a:rPr lang="en-IN" sz="1800" dirty="0">
                <a:solidFill>
                  <a:schemeClr val="tx1"/>
                </a:solidFill>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Estimated reach: </a:t>
            </a:r>
            <a:r>
              <a:rPr lang="en-IN" sz="1800" dirty="0">
                <a:solidFill>
                  <a:schemeClr val="tx1"/>
                </a:solidFill>
                <a:latin typeface="PMingLiU-ExtB" panose="02020500000000000000" pitchFamily="18" charset="-120"/>
                <a:ea typeface="PMingLiU-ExtB" panose="02020500000000000000" pitchFamily="18" charset="-120"/>
              </a:rPr>
              <a:t>2.3K-6.1K</a:t>
            </a:r>
            <a:br>
              <a:rPr lang="en-IN" sz="1800" dirty="0">
                <a:solidFill>
                  <a:schemeClr val="tx1"/>
                </a:solidFill>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Estimated link clicks: </a:t>
            </a:r>
            <a:r>
              <a:rPr lang="en-IN" sz="1800" dirty="0">
                <a:solidFill>
                  <a:schemeClr val="tx1"/>
                </a:solidFill>
                <a:latin typeface="PMingLiU-ExtB" panose="02020500000000000000" pitchFamily="18" charset="-120"/>
                <a:ea typeface="PMingLiU-ExtB" panose="02020500000000000000" pitchFamily="18" charset="-120"/>
              </a:rPr>
              <a:t>6-19</a:t>
            </a:r>
            <a:br>
              <a:rPr lang="en-IN" sz="1800" dirty="0">
                <a:solidFill>
                  <a:schemeClr val="tx1"/>
                </a:solidFill>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Interests: </a:t>
            </a:r>
            <a:r>
              <a:rPr lang="en-IN" sz="1800" dirty="0">
                <a:solidFill>
                  <a:schemeClr val="tx1"/>
                </a:solidFill>
                <a:latin typeface="PMingLiU-ExtB" panose="02020500000000000000" pitchFamily="18" charset="-120"/>
                <a:ea typeface="PMingLiU-ExtB" panose="02020500000000000000" pitchFamily="18" charset="-120"/>
              </a:rPr>
              <a:t>Beauty salons, Cosmetics, Fragrances, Hair products</a:t>
            </a:r>
            <a:br>
              <a:rPr lang="en-IN" sz="1800" b="1" dirty="0">
                <a:solidFill>
                  <a:schemeClr val="tx1"/>
                </a:solidFill>
                <a:latin typeface="PMingLiU-ExtB" panose="02020500000000000000" pitchFamily="18" charset="-120"/>
                <a:ea typeface="PMingLiU-ExtB" panose="02020500000000000000" pitchFamily="18" charset="-120"/>
              </a:rPr>
            </a:br>
            <a:r>
              <a:rPr lang="en-IN" sz="1800" b="1" dirty="0">
                <a:solidFill>
                  <a:schemeClr val="tx1"/>
                </a:solidFill>
                <a:latin typeface="PMingLiU-ExtB" panose="02020500000000000000" pitchFamily="18" charset="-120"/>
                <a:ea typeface="PMingLiU-ExtB" panose="02020500000000000000" pitchFamily="18" charset="-120"/>
              </a:rPr>
              <a:t>Primary text: </a:t>
            </a:r>
            <a:r>
              <a:rPr lang="en-IN" sz="1800" dirty="0">
                <a:solidFill>
                  <a:schemeClr val="tx1"/>
                </a:solidFill>
                <a:latin typeface="PMingLiU-ExtB" panose="02020500000000000000" pitchFamily="18" charset="-120"/>
                <a:ea typeface="PMingLiU-ExtB" panose="02020500000000000000" pitchFamily="18" charset="-120"/>
              </a:rPr>
              <a:t>Indulge in the goodness of non-toxic beauty.</a:t>
            </a:r>
            <a:br>
              <a:rPr lang="en-IN" sz="1800" b="1" dirty="0">
                <a:latin typeface="PMingLiU-ExtB" panose="02020500000000000000" pitchFamily="18" charset="-120"/>
                <a:ea typeface="PMingLiU-ExtB" panose="02020500000000000000" pitchFamily="18" charset="-120"/>
              </a:rPr>
            </a:br>
            <a:br>
              <a:rPr lang="en-IN" sz="1800" b="1" dirty="0">
                <a:latin typeface="PMingLiU-ExtB" panose="02020500000000000000" pitchFamily="18" charset="-120"/>
                <a:ea typeface="PMingLiU-ExtB" panose="02020500000000000000" pitchFamily="18" charset="-120"/>
              </a:rPr>
            </a:br>
            <a:br>
              <a:rPr lang="en-IN" sz="1800" b="1" dirty="0"/>
            </a:br>
            <a:br>
              <a:rPr lang="en-IN" sz="1800" b="1" dirty="0"/>
            </a:br>
            <a:br>
              <a:rPr lang="en-IN" sz="1800" b="1" dirty="0"/>
            </a:br>
            <a:br>
              <a:rPr lang="en-IN" sz="1800" b="1" dirty="0"/>
            </a:br>
            <a:br>
              <a:rPr lang="en-IN" sz="1800" b="1" dirty="0"/>
            </a:br>
            <a:br>
              <a:rPr lang="en-IN" sz="1800" b="1" dirty="0"/>
            </a:br>
            <a:br>
              <a:rPr lang="en-IN" sz="1800" b="1" dirty="0"/>
            </a:br>
            <a:br>
              <a:rPr lang="en-IN" sz="1800" b="1" dirty="0"/>
            </a:br>
            <a:br>
              <a:rPr lang="en-IN" sz="1800" b="1" dirty="0"/>
            </a:br>
            <a:br>
              <a:rPr lang="en-IN" sz="1800" b="1" dirty="0"/>
            </a:br>
            <a:endParaRPr lang="en-IN" sz="1800" b="1" dirty="0"/>
          </a:p>
        </p:txBody>
      </p:sp>
      <p:pic>
        <p:nvPicPr>
          <p:cNvPr id="4" name="Picture 3">
            <a:extLst>
              <a:ext uri="{FF2B5EF4-FFF2-40B4-BE49-F238E27FC236}">
                <a16:creationId xmlns:a16="http://schemas.microsoft.com/office/drawing/2014/main" id="{60DC6CF3-E2C2-2706-7F27-E4420F4F4154}"/>
              </a:ext>
            </a:extLst>
          </p:cNvPr>
          <p:cNvPicPr>
            <a:picLocks noChangeAspect="1"/>
          </p:cNvPicPr>
          <p:nvPr/>
        </p:nvPicPr>
        <p:blipFill>
          <a:blip r:embed="rId3"/>
          <a:stretch>
            <a:fillRect/>
          </a:stretch>
        </p:blipFill>
        <p:spPr>
          <a:xfrm>
            <a:off x="0" y="0"/>
            <a:ext cx="486888" cy="486888"/>
          </a:xfrm>
          <a:prstGeom prst="rect">
            <a:avLst/>
          </a:prstGeom>
        </p:spPr>
      </p:pic>
    </p:spTree>
    <p:extLst>
      <p:ext uri="{BB962C8B-B14F-4D97-AF65-F5344CB8AC3E}">
        <p14:creationId xmlns:p14="http://schemas.microsoft.com/office/powerpoint/2010/main" val="3150185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p:nvPr/>
        </p:nvSpPr>
        <p:spPr>
          <a:xfrm>
            <a:off x="335693" y="710982"/>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latin typeface="PMingLiU-ExtB" panose="02020500000000000000" pitchFamily="18" charset="-120"/>
                <a:ea typeface="PMingLiU-ExtB" panose="02020500000000000000" pitchFamily="18" charset="-120"/>
              </a:rPr>
              <a:t>Email Ad Campaign 1 - Brand Awareness</a:t>
            </a:r>
            <a:endParaRPr sz="2100" b="1" dirty="0">
              <a:solidFill>
                <a:srgbClr val="434343"/>
              </a:solidFill>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endParaRPr sz="1900" dirty="0">
              <a:latin typeface="PMingLiU-ExtB" panose="02020500000000000000" pitchFamily="18" charset="-120"/>
              <a:ea typeface="PMingLiU-ExtB" panose="02020500000000000000" pitchFamily="18" charset="-120"/>
            </a:endParaRPr>
          </a:p>
        </p:txBody>
      </p:sp>
      <p:sp>
        <p:nvSpPr>
          <p:cNvPr id="2" name="Title 1">
            <a:extLst>
              <a:ext uri="{FF2B5EF4-FFF2-40B4-BE49-F238E27FC236}">
                <a16:creationId xmlns:a16="http://schemas.microsoft.com/office/drawing/2014/main" id="{7FB9C428-B15B-29EE-35B1-C8B73E0951A3}"/>
              </a:ext>
            </a:extLst>
          </p:cNvPr>
          <p:cNvSpPr>
            <a:spLocks noGrp="1"/>
          </p:cNvSpPr>
          <p:nvPr>
            <p:ph type="title"/>
          </p:nvPr>
        </p:nvSpPr>
        <p:spPr>
          <a:xfrm>
            <a:off x="486888" y="138282"/>
            <a:ext cx="8520600" cy="572700"/>
          </a:xfrm>
        </p:spPr>
        <p:txBody>
          <a:bodyPr>
            <a:normAutofit fontScale="90000"/>
          </a:bodyPr>
          <a:lstStyle/>
          <a:p>
            <a:r>
              <a:rPr lang="en-GB" sz="2800" b="1" dirty="0">
                <a:solidFill>
                  <a:srgbClr val="434343"/>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Email Ad Campaigns</a:t>
            </a:r>
            <a:br>
              <a:rPr lang="en-GB" sz="2800" b="1" dirty="0">
                <a:solidFill>
                  <a:srgbClr val="434343"/>
                </a:solidFill>
              </a:rPr>
            </a:br>
            <a:endParaRPr lang="en-IN" dirty="0"/>
          </a:p>
        </p:txBody>
      </p:sp>
      <p:pic>
        <p:nvPicPr>
          <p:cNvPr id="4" name="Picture 3">
            <a:extLst>
              <a:ext uri="{FF2B5EF4-FFF2-40B4-BE49-F238E27FC236}">
                <a16:creationId xmlns:a16="http://schemas.microsoft.com/office/drawing/2014/main" id="{25CE4E62-BE21-4666-6613-655A377A3275}"/>
              </a:ext>
            </a:extLst>
          </p:cNvPr>
          <p:cNvPicPr>
            <a:picLocks noChangeAspect="1"/>
          </p:cNvPicPr>
          <p:nvPr/>
        </p:nvPicPr>
        <p:blipFill>
          <a:blip r:embed="rId3"/>
          <a:stretch>
            <a:fillRect/>
          </a:stretch>
        </p:blipFill>
        <p:spPr>
          <a:xfrm>
            <a:off x="5253952" y="243444"/>
            <a:ext cx="3241288" cy="4548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71ED44AC-4F52-3FA5-148F-34C60C6A5D03}"/>
              </a:ext>
            </a:extLst>
          </p:cNvPr>
          <p:cNvPicPr>
            <a:picLocks noChangeAspect="1"/>
          </p:cNvPicPr>
          <p:nvPr/>
        </p:nvPicPr>
        <p:blipFill>
          <a:blip r:embed="rId4"/>
          <a:stretch>
            <a:fillRect/>
          </a:stretch>
        </p:blipFill>
        <p:spPr>
          <a:xfrm>
            <a:off x="0" y="0"/>
            <a:ext cx="486888" cy="48688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p:nvPr/>
        </p:nvSpPr>
        <p:spPr>
          <a:xfrm>
            <a:off x="243444" y="444740"/>
            <a:ext cx="7610100" cy="114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Email Ad Campaign 2 - Lead Generation</a:t>
            </a:r>
            <a:endParaRPr sz="2100" b="1" dirty="0">
              <a:solidFill>
                <a:srgbClr val="434343"/>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endParaRPr>
          </a:p>
          <a:p>
            <a:pPr marL="0" lvl="0" indent="0" algn="l" rtl="0">
              <a:spcBef>
                <a:spcPts val="0"/>
              </a:spcBef>
              <a:spcAft>
                <a:spcPts val="0"/>
              </a:spcAft>
              <a:buClr>
                <a:schemeClr val="dk1"/>
              </a:buClr>
              <a:buSzPts val="1100"/>
              <a:buFont typeface="Arial"/>
              <a:buNone/>
            </a:pPr>
            <a:endParaRPr sz="1900" dirty="0">
              <a:solidFill>
                <a:schemeClr val="dk1"/>
              </a:solidFill>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endParaRPr sz="1900" dirty="0"/>
          </a:p>
        </p:txBody>
      </p:sp>
      <p:pic>
        <p:nvPicPr>
          <p:cNvPr id="3" name="Picture 2">
            <a:extLst>
              <a:ext uri="{FF2B5EF4-FFF2-40B4-BE49-F238E27FC236}">
                <a16:creationId xmlns:a16="http://schemas.microsoft.com/office/drawing/2014/main" id="{69C9A2F4-67F7-62C3-CA77-0EC38BB3A496}"/>
              </a:ext>
            </a:extLst>
          </p:cNvPr>
          <p:cNvPicPr>
            <a:picLocks noChangeAspect="1"/>
          </p:cNvPicPr>
          <p:nvPr/>
        </p:nvPicPr>
        <p:blipFill>
          <a:blip r:embed="rId3"/>
          <a:stretch>
            <a:fillRect/>
          </a:stretch>
        </p:blipFill>
        <p:spPr>
          <a:xfrm>
            <a:off x="5145496" y="296062"/>
            <a:ext cx="3397404" cy="46454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a:extLst>
              <a:ext uri="{FF2B5EF4-FFF2-40B4-BE49-F238E27FC236}">
                <a16:creationId xmlns:a16="http://schemas.microsoft.com/office/drawing/2014/main" id="{B87ACBE2-931E-81E2-3940-57FC2A60670A}"/>
              </a:ext>
            </a:extLst>
          </p:cNvPr>
          <p:cNvPicPr>
            <a:picLocks noChangeAspect="1"/>
          </p:cNvPicPr>
          <p:nvPr/>
        </p:nvPicPr>
        <p:blipFill>
          <a:blip r:embed="rId4"/>
          <a:stretch>
            <a:fillRect/>
          </a:stretch>
        </p:blipFill>
        <p:spPr>
          <a:xfrm>
            <a:off x="0" y="0"/>
            <a:ext cx="486888" cy="4868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6"/>
          <p:cNvSpPr txBox="1"/>
          <p:nvPr/>
        </p:nvSpPr>
        <p:spPr>
          <a:xfrm>
            <a:off x="270960" y="0"/>
            <a:ext cx="8060923" cy="29854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139700" lvl="0" algn="l" rtl="0">
              <a:spcBef>
                <a:spcPts val="0"/>
              </a:spcBef>
              <a:spcAft>
                <a:spcPts val="0"/>
              </a:spcAft>
              <a:buSzPts val="1400"/>
            </a:pPr>
            <a:r>
              <a:rPr lang="en-GB" b="1" dirty="0">
                <a:latin typeface="PMingLiU-ExtB" panose="02020500000000000000" pitchFamily="18" charset="-120"/>
                <a:ea typeface="PMingLiU-ExtB" panose="02020500000000000000" pitchFamily="18" charset="-120"/>
              </a:rPr>
              <a:t>Analyze Brand Messaging: </a:t>
            </a:r>
          </a:p>
          <a:p>
            <a:pPr marL="139700" lvl="0" algn="l" rtl="0">
              <a:spcBef>
                <a:spcPts val="0"/>
              </a:spcBef>
              <a:spcAft>
                <a:spcPts val="0"/>
              </a:spcAft>
              <a:buSzPts val="1400"/>
            </a:pPr>
            <a:r>
              <a:rPr lang="en-GB" b="1" dirty="0">
                <a:latin typeface="PMingLiU-ExtB" panose="02020500000000000000" pitchFamily="18" charset="-120"/>
                <a:ea typeface="PMingLiU-ExtB" panose="02020500000000000000" pitchFamily="18" charset="-120"/>
              </a:rPr>
              <a:t>		</a:t>
            </a:r>
            <a:r>
              <a:rPr lang="en-GB" dirty="0">
                <a:latin typeface="PMingLiU-ExtB" panose="02020500000000000000" pitchFamily="18" charset="-120"/>
                <a:ea typeface="PMingLiU-ExtB" panose="02020500000000000000" pitchFamily="18" charset="-120"/>
              </a:rPr>
              <a:t>Fun, Creative and Informative.</a:t>
            </a:r>
            <a:endParaRPr dirty="0">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endParaRPr lang="en-IN" dirty="0">
              <a:latin typeface="PMingLiU-ExtB" panose="02020500000000000000" pitchFamily="18" charset="-120"/>
              <a:ea typeface="PMingLiU-ExtB" panose="02020500000000000000" pitchFamily="18" charset="-120"/>
            </a:endParaRPr>
          </a:p>
          <a:p>
            <a:pPr marL="139700" lvl="0" algn="l" rtl="0">
              <a:spcBef>
                <a:spcPts val="0"/>
              </a:spcBef>
              <a:spcAft>
                <a:spcPts val="0"/>
              </a:spcAft>
              <a:buSzPts val="1400"/>
            </a:pPr>
            <a:r>
              <a:rPr lang="en-GB" b="1" dirty="0">
                <a:latin typeface="PMingLiU-ExtB" panose="02020500000000000000" pitchFamily="18" charset="-120"/>
                <a:ea typeface="PMingLiU-ExtB" panose="02020500000000000000" pitchFamily="18" charset="-120"/>
              </a:rPr>
              <a:t>Examine the brand's tagline: </a:t>
            </a:r>
          </a:p>
          <a:p>
            <a:pPr marL="139700" lvl="0" algn="l" rtl="0">
              <a:spcBef>
                <a:spcPts val="0"/>
              </a:spcBef>
              <a:spcAft>
                <a:spcPts val="0"/>
              </a:spcAft>
              <a:buSzPts val="1400"/>
            </a:pPr>
            <a:r>
              <a:rPr lang="en-GB" b="1" dirty="0">
                <a:latin typeface="PMingLiU-ExtB" panose="02020500000000000000" pitchFamily="18" charset="-120"/>
                <a:ea typeface="PMingLiU-ExtB" panose="02020500000000000000" pitchFamily="18" charset="-120"/>
              </a:rPr>
              <a:t>                                 </a:t>
            </a:r>
            <a:r>
              <a:rPr lang="en-GB" dirty="0">
                <a:latin typeface="PMingLiU-ExtB" panose="02020500000000000000" pitchFamily="18" charset="-120"/>
                <a:ea typeface="PMingLiU-ExtB" panose="02020500000000000000" pitchFamily="18" charset="-120"/>
              </a:rPr>
              <a:t> Indulge in the goodness of non-toxic beauty.</a:t>
            </a:r>
          </a:p>
          <a:p>
            <a:pPr marL="139700" lvl="0" algn="l" rtl="0">
              <a:spcBef>
                <a:spcPts val="0"/>
              </a:spcBef>
              <a:spcAft>
                <a:spcPts val="0"/>
              </a:spcAft>
              <a:buSzPts val="1400"/>
            </a:pPr>
            <a:endParaRPr lang="en-GB" b="1" dirty="0">
              <a:latin typeface="PMingLiU-ExtB" panose="02020500000000000000" pitchFamily="18" charset="-120"/>
              <a:ea typeface="PMingLiU-ExtB" panose="02020500000000000000" pitchFamily="18" charset="-120"/>
            </a:endParaRPr>
          </a:p>
          <a:p>
            <a:pPr marL="139700" lvl="0" algn="l" rtl="0">
              <a:spcBef>
                <a:spcPts val="0"/>
              </a:spcBef>
              <a:spcAft>
                <a:spcPts val="0"/>
              </a:spcAft>
              <a:buSzPts val="1400"/>
            </a:pPr>
            <a:r>
              <a:rPr lang="en-GB" b="1" dirty="0">
                <a:latin typeface="PMingLiU-ExtB" panose="02020500000000000000" pitchFamily="18" charset="-120"/>
                <a:ea typeface="PMingLiU-ExtB" panose="02020500000000000000" pitchFamily="18" charset="-120"/>
              </a:rPr>
              <a:t>Examples: </a:t>
            </a:r>
            <a:r>
              <a:rPr lang="en-GB" b="1" u="sng" dirty="0">
                <a:solidFill>
                  <a:schemeClr val="accent5"/>
                </a:solidFill>
                <a:latin typeface="PMingLiU-ExtB" panose="02020500000000000000" pitchFamily="18" charset="-120"/>
                <a:ea typeface="PMingLiU-ExtB" panose="02020500000000000000" pitchFamily="18" charset="-120"/>
              </a:rPr>
              <a:t>https://instagram.com/biotique_world?igshid=MzRlODBiNWFlZA== </a:t>
            </a:r>
            <a:endParaRPr b="1" u="sng" dirty="0">
              <a:solidFill>
                <a:schemeClr val="accent5"/>
              </a:solidFill>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r>
              <a:rPr lang="en-IN" b="1" dirty="0">
                <a:latin typeface="PMingLiU-ExtB" panose="02020500000000000000" pitchFamily="18" charset="-120"/>
                <a:ea typeface="PMingLiU-ExtB" panose="02020500000000000000" pitchFamily="18" charset="-120"/>
              </a:rPr>
              <a:t>    </a:t>
            </a:r>
            <a:endParaRPr b="1" dirty="0">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411CC9A4-6719-5100-84E4-56F6BF0E9DE3}"/>
              </a:ext>
            </a:extLst>
          </p:cNvPr>
          <p:cNvPicPr>
            <a:picLocks noChangeAspect="1"/>
          </p:cNvPicPr>
          <p:nvPr/>
        </p:nvPicPr>
        <p:blipFill>
          <a:blip r:embed="rId3"/>
          <a:stretch>
            <a:fillRect/>
          </a:stretch>
        </p:blipFill>
        <p:spPr>
          <a:xfrm>
            <a:off x="227514" y="2163143"/>
            <a:ext cx="2511517" cy="25572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61C8B2DA-C1C5-EA57-21BB-8258D3FC7784}"/>
              </a:ext>
            </a:extLst>
          </p:cNvPr>
          <p:cNvPicPr>
            <a:picLocks noChangeAspect="1"/>
          </p:cNvPicPr>
          <p:nvPr/>
        </p:nvPicPr>
        <p:blipFill>
          <a:blip r:embed="rId4"/>
          <a:stretch>
            <a:fillRect/>
          </a:stretch>
        </p:blipFill>
        <p:spPr>
          <a:xfrm>
            <a:off x="3009991" y="2621277"/>
            <a:ext cx="2812528" cy="20991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7777ED21-5B5D-6C98-D697-3048A3D48124}"/>
              </a:ext>
            </a:extLst>
          </p:cNvPr>
          <p:cNvPicPr>
            <a:picLocks noChangeAspect="1"/>
          </p:cNvPicPr>
          <p:nvPr/>
        </p:nvPicPr>
        <p:blipFill>
          <a:blip r:embed="rId5"/>
          <a:stretch>
            <a:fillRect/>
          </a:stretch>
        </p:blipFill>
        <p:spPr>
          <a:xfrm>
            <a:off x="6133171" y="2044390"/>
            <a:ext cx="2716837" cy="27591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a:extLst>
              <a:ext uri="{FF2B5EF4-FFF2-40B4-BE49-F238E27FC236}">
                <a16:creationId xmlns:a16="http://schemas.microsoft.com/office/drawing/2014/main" id="{C02F662F-EFAF-16A8-5E7B-69B58F4C94F5}"/>
              </a:ext>
            </a:extLst>
          </p:cNvPr>
          <p:cNvPicPr>
            <a:picLocks noChangeAspect="1"/>
          </p:cNvPicPr>
          <p:nvPr/>
        </p:nvPicPr>
        <p:blipFill>
          <a:blip r:embed="rId6"/>
          <a:stretch>
            <a:fillRect/>
          </a:stretch>
        </p:blipFill>
        <p:spPr>
          <a:xfrm>
            <a:off x="0" y="0"/>
            <a:ext cx="486888" cy="48688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30"/>
          <p:cNvSpPr txBox="1"/>
          <p:nvPr/>
        </p:nvSpPr>
        <p:spPr>
          <a:xfrm>
            <a:off x="397726" y="706244"/>
            <a:ext cx="8348547" cy="212362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600" b="1" dirty="0">
                <a:latin typeface="PMingLiU-ExtB" panose="02020500000000000000" pitchFamily="18" charset="-120"/>
                <a:ea typeface="PMingLiU-ExtB" panose="02020500000000000000" pitchFamily="18" charset="-120"/>
              </a:rPr>
              <a:t>CHALLENGES IN CONTENT CREATION:</a:t>
            </a:r>
          </a:p>
          <a:p>
            <a:pPr marL="0" lvl="0" indent="0" algn="l" rtl="0">
              <a:spcBef>
                <a:spcPts val="0"/>
              </a:spcBef>
              <a:spcAft>
                <a:spcPts val="0"/>
              </a:spcAft>
              <a:buNone/>
            </a:pPr>
            <a:r>
              <a:rPr lang="en-IN" b="1" dirty="0">
                <a:latin typeface="PMingLiU-ExtB" panose="02020500000000000000" pitchFamily="18" charset="-120"/>
                <a:ea typeface="PMingLiU-ExtB" panose="02020500000000000000" pitchFamily="18" charset="-120"/>
              </a:rPr>
              <a:t>	</a:t>
            </a:r>
            <a:r>
              <a:rPr lang="en-IN" sz="1600" dirty="0">
                <a:latin typeface="PMingLiU-ExtB" panose="02020500000000000000" pitchFamily="18" charset="-120"/>
                <a:ea typeface="PMingLiU-ExtB" panose="02020500000000000000" pitchFamily="18" charset="-120"/>
              </a:rPr>
              <a:t>Consistency, audience relevance, originality, diversification, promotion, and adaption. </a:t>
            </a:r>
          </a:p>
          <a:p>
            <a:pPr marL="0" lvl="0" indent="0" algn="l" rtl="0">
              <a:spcBef>
                <a:spcPts val="0"/>
              </a:spcBef>
              <a:spcAft>
                <a:spcPts val="0"/>
              </a:spcAft>
              <a:buNone/>
            </a:pPr>
            <a:endParaRPr lang="en-IN" sz="1600" b="1" dirty="0">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r>
              <a:rPr lang="en-IN" sz="1600" b="1" dirty="0">
                <a:latin typeface="PMingLiU-ExtB" panose="02020500000000000000" pitchFamily="18" charset="-120"/>
                <a:ea typeface="PMingLiU-ExtB" panose="02020500000000000000" pitchFamily="18" charset="-120"/>
              </a:rPr>
              <a:t>LESSONS LEARNED:</a:t>
            </a:r>
          </a:p>
          <a:p>
            <a:pPr marL="0" lvl="0" indent="0" algn="l" rtl="0">
              <a:spcBef>
                <a:spcPts val="0"/>
              </a:spcBef>
              <a:spcAft>
                <a:spcPts val="0"/>
              </a:spcAft>
              <a:buNone/>
            </a:pPr>
            <a:r>
              <a:rPr lang="en-IN" sz="1600" b="1" dirty="0">
                <a:latin typeface="PMingLiU-ExtB" panose="02020500000000000000" pitchFamily="18" charset="-120"/>
                <a:ea typeface="PMingLiU-ExtB" panose="02020500000000000000" pitchFamily="18" charset="-120"/>
              </a:rPr>
              <a:t>	</a:t>
            </a:r>
            <a:r>
              <a:rPr lang="en-IN" sz="1600" dirty="0">
                <a:latin typeface="PMingLiU-ExtB" panose="02020500000000000000" pitchFamily="18" charset="-120"/>
                <a:ea typeface="PMingLiU-ExtB" panose="02020500000000000000" pitchFamily="18" charset="-120"/>
              </a:rPr>
              <a:t>Plan content calender, conduct audience research, focus on quality, diversify formats, promote effectively, analyze feedback, stay relevant, balance SEO and creativity, and establish content governance. Improve content strategy with these insights.</a:t>
            </a:r>
            <a:endParaRPr b="1" dirty="0">
              <a:latin typeface="PMingLiU-ExtB" panose="02020500000000000000" pitchFamily="18" charset="-120"/>
              <a:ea typeface="PMingLiU-ExtB" panose="02020500000000000000" pitchFamily="18" charset="-120"/>
            </a:endParaRPr>
          </a:p>
          <a:p>
            <a:pPr marL="45720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664A1C6E-0236-5C87-9D4E-9634761A90FB}"/>
              </a:ext>
            </a:extLst>
          </p:cNvPr>
          <p:cNvPicPr>
            <a:picLocks noChangeAspect="1"/>
          </p:cNvPicPr>
          <p:nvPr/>
        </p:nvPicPr>
        <p:blipFill>
          <a:blip r:embed="rId3"/>
          <a:stretch>
            <a:fillRect/>
          </a:stretch>
        </p:blipFill>
        <p:spPr>
          <a:xfrm>
            <a:off x="0" y="0"/>
            <a:ext cx="486888" cy="48688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DDB1D5-FCBB-90D5-5CB8-BA50F9ECC0E0}"/>
              </a:ext>
            </a:extLst>
          </p:cNvPr>
          <p:cNvSpPr>
            <a:spLocks noGrp="1"/>
          </p:cNvSpPr>
          <p:nvPr>
            <p:ph type="title"/>
          </p:nvPr>
        </p:nvSpPr>
        <p:spPr>
          <a:xfrm>
            <a:off x="2898913" y="442716"/>
            <a:ext cx="6367800" cy="4090800"/>
          </a:xfrm>
        </p:spPr>
        <p:txBody>
          <a:bodyPr/>
          <a:lstStyle/>
          <a:p>
            <a:r>
              <a:rPr lang="en-IN" b="1"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THE END</a:t>
            </a:r>
          </a:p>
        </p:txBody>
      </p:sp>
      <p:pic>
        <p:nvPicPr>
          <p:cNvPr id="2" name="Picture 1">
            <a:extLst>
              <a:ext uri="{FF2B5EF4-FFF2-40B4-BE49-F238E27FC236}">
                <a16:creationId xmlns:a16="http://schemas.microsoft.com/office/drawing/2014/main" id="{0AEC6F82-41B1-7713-6541-888509509C53}"/>
              </a:ext>
            </a:extLst>
          </p:cNvPr>
          <p:cNvPicPr>
            <a:picLocks noChangeAspect="1"/>
          </p:cNvPicPr>
          <p:nvPr/>
        </p:nvPicPr>
        <p:blipFill>
          <a:blip r:embed="rId2"/>
          <a:stretch>
            <a:fillRect/>
          </a:stretch>
        </p:blipFill>
        <p:spPr>
          <a:xfrm>
            <a:off x="0" y="-6016"/>
            <a:ext cx="486888" cy="486888"/>
          </a:xfrm>
          <a:prstGeom prst="rect">
            <a:avLst/>
          </a:prstGeom>
        </p:spPr>
      </p:pic>
    </p:spTree>
    <p:extLst>
      <p:ext uri="{BB962C8B-B14F-4D97-AF65-F5344CB8AC3E}">
        <p14:creationId xmlns:p14="http://schemas.microsoft.com/office/powerpoint/2010/main" val="1031913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602166" y="126380"/>
            <a:ext cx="7774884" cy="5208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1900" dirty="0"/>
          </a:p>
        </p:txBody>
      </p:sp>
      <p:sp>
        <p:nvSpPr>
          <p:cNvPr id="80" name="Google Shape;80;p17"/>
          <p:cNvSpPr txBox="1"/>
          <p:nvPr/>
        </p:nvSpPr>
        <p:spPr>
          <a:xfrm>
            <a:off x="208342" y="-30230"/>
            <a:ext cx="8779728" cy="4708951"/>
          </a:xfrm>
          <a:prstGeom prst="rect">
            <a:avLst/>
          </a:prstGeom>
          <a:noFill/>
          <a:ln>
            <a:noFill/>
          </a:ln>
        </p:spPr>
        <p:txBody>
          <a:bodyPr spcFirstLastPara="1" wrap="square" lIns="91425" tIns="91425" rIns="91425" bIns="91425" anchor="t" anchorCtr="0">
            <a:spAutoFit/>
          </a:bodyPr>
          <a:lstStyle/>
          <a:p>
            <a:pPr marL="139700" lvl="0" algn="l" rtl="0">
              <a:spcBef>
                <a:spcPts val="0"/>
              </a:spcBef>
              <a:spcAft>
                <a:spcPts val="0"/>
              </a:spcAft>
              <a:buSzPts val="1400"/>
            </a:pPr>
            <a:r>
              <a:rPr lang="en-GB" sz="1600" b="1"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     Competitor Analysis</a:t>
            </a:r>
            <a:r>
              <a:rPr lang="en-GB" sz="1600" b="1" dirty="0">
                <a:latin typeface="PMingLiU-ExtB" panose="02020500000000000000" pitchFamily="18" charset="-120"/>
                <a:ea typeface="PMingLiU-ExtB" panose="02020500000000000000" pitchFamily="18" charset="-120"/>
              </a:rPr>
              <a:t>:</a:t>
            </a:r>
            <a:endParaRPr lang="en-US" sz="1600" dirty="0">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endParaRPr lang="en-US" b="1" dirty="0">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r>
              <a:rPr lang="en-US" b="1" dirty="0">
                <a:latin typeface="PMingLiU-ExtB" panose="02020500000000000000" pitchFamily="18" charset="-120"/>
                <a:ea typeface="PMingLiU-ExtB" panose="02020500000000000000" pitchFamily="18" charset="-120"/>
              </a:rPr>
              <a:t>Competitor 1:</a:t>
            </a:r>
            <a:r>
              <a:rPr lang="en-US" dirty="0">
                <a:latin typeface="PMingLiU-ExtB" panose="02020500000000000000" pitchFamily="18" charset="-120"/>
                <a:ea typeface="PMingLiU-ExtB" panose="02020500000000000000" pitchFamily="18" charset="-120"/>
              </a:rPr>
              <a:t> </a:t>
            </a:r>
            <a:r>
              <a:rPr lang="en-US" dirty="0">
                <a:latin typeface="PMingLiU-ExtB" panose="02020500000000000000" pitchFamily="18" charset="-120"/>
                <a:ea typeface="PMingLiU-ExtB" panose="02020500000000000000" pitchFamily="18" charset="-120"/>
                <a:hlinkClick r:id="rId3"/>
              </a:rPr>
              <a:t>https://www.lotusherbals.com</a:t>
            </a:r>
            <a:r>
              <a:rPr lang="en-US" dirty="0">
                <a:latin typeface="PMingLiU-ExtB" panose="02020500000000000000" pitchFamily="18" charset="-120"/>
                <a:ea typeface="PMingLiU-ExtB" panose="02020500000000000000" pitchFamily="18" charset="-120"/>
              </a:rPr>
              <a:t> </a:t>
            </a:r>
          </a:p>
          <a:p>
            <a:pPr marL="0" lvl="0" indent="0" algn="l" rtl="0">
              <a:spcBef>
                <a:spcPts val="0"/>
              </a:spcBef>
              <a:spcAft>
                <a:spcPts val="0"/>
              </a:spcAft>
              <a:buNone/>
            </a:pPr>
            <a:endParaRPr lang="en-GB" dirty="0">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r>
              <a:rPr lang="en-GB" b="1" dirty="0">
                <a:latin typeface="PMingLiU-ExtB" panose="02020500000000000000" pitchFamily="18" charset="-120"/>
                <a:ea typeface="PMingLiU-ExtB" panose="02020500000000000000" pitchFamily="18" charset="-120"/>
              </a:rPr>
              <a:t>USP: </a:t>
            </a:r>
            <a:r>
              <a:rPr lang="en-GB" dirty="0">
                <a:latin typeface="PMingLiU-ExtB" panose="02020500000000000000" pitchFamily="18" charset="-120"/>
                <a:ea typeface="PMingLiU-ExtB" panose="02020500000000000000" pitchFamily="18" charset="-120"/>
              </a:rPr>
              <a:t>Categorisation, offers, discounts, Tips.</a:t>
            </a:r>
          </a:p>
          <a:p>
            <a:pPr marL="0" lvl="0" indent="0" algn="l" rtl="0">
              <a:spcBef>
                <a:spcPts val="0"/>
              </a:spcBef>
              <a:spcAft>
                <a:spcPts val="0"/>
              </a:spcAft>
              <a:buNone/>
            </a:pPr>
            <a:r>
              <a:rPr lang="en-GB" b="1" dirty="0">
                <a:latin typeface="PMingLiU-ExtB" panose="02020500000000000000" pitchFamily="18" charset="-120"/>
                <a:ea typeface="PMingLiU-ExtB" panose="02020500000000000000" pitchFamily="18" charset="-120"/>
              </a:rPr>
              <a:t>Communication: </a:t>
            </a:r>
            <a:r>
              <a:rPr lang="en-GB" dirty="0">
                <a:latin typeface="PMingLiU-ExtB" panose="02020500000000000000" pitchFamily="18" charset="-120"/>
                <a:ea typeface="PMingLiU-ExtB" panose="02020500000000000000" pitchFamily="18" charset="-120"/>
              </a:rPr>
              <a:t>Celebrity Endorsement, Content memes, Lots of tutorials.</a:t>
            </a:r>
            <a:r>
              <a:rPr lang="en-GB" b="1" dirty="0">
                <a:latin typeface="PMingLiU-ExtB" panose="02020500000000000000" pitchFamily="18" charset="-120"/>
                <a:ea typeface="PMingLiU-ExtB" panose="02020500000000000000" pitchFamily="18" charset="-120"/>
              </a:rPr>
              <a:t> </a:t>
            </a:r>
          </a:p>
          <a:p>
            <a:pPr marL="0" lvl="0" indent="0" algn="l" rtl="0">
              <a:spcBef>
                <a:spcPts val="0"/>
              </a:spcBef>
              <a:spcAft>
                <a:spcPts val="0"/>
              </a:spcAft>
              <a:buNone/>
            </a:pPr>
            <a:endParaRPr lang="en-GB" b="1" dirty="0">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endParaRPr b="1" dirty="0">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r>
              <a:rPr lang="en-GB" b="1" dirty="0">
                <a:latin typeface="PMingLiU-ExtB" panose="02020500000000000000" pitchFamily="18" charset="-120"/>
                <a:ea typeface="PMingLiU-ExtB" panose="02020500000000000000" pitchFamily="18" charset="-120"/>
              </a:rPr>
              <a:t>Competitor 2: </a:t>
            </a:r>
            <a:r>
              <a:rPr lang="en-GB" u="sng" dirty="0">
                <a:solidFill>
                  <a:schemeClr val="accent5"/>
                </a:solidFill>
                <a:latin typeface="PMingLiU-ExtB" panose="02020500000000000000" pitchFamily="18" charset="-120"/>
                <a:ea typeface="PMingLiU-ExtB" panose="02020500000000000000" pitchFamily="18" charset="-120"/>
              </a:rPr>
              <a:t>https://www.nykaafashion.com/</a:t>
            </a:r>
          </a:p>
          <a:p>
            <a:pPr marL="0" lvl="0" indent="0" algn="l" rtl="0">
              <a:spcBef>
                <a:spcPts val="0"/>
              </a:spcBef>
              <a:spcAft>
                <a:spcPts val="0"/>
              </a:spcAft>
              <a:buNone/>
            </a:pPr>
            <a:endParaRPr lang="en-GB" b="1" dirty="0">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r>
              <a:rPr lang="en-GB" b="1" dirty="0">
                <a:latin typeface="PMingLiU-ExtB" panose="02020500000000000000" pitchFamily="18" charset="-120"/>
                <a:ea typeface="PMingLiU-ExtB" panose="02020500000000000000" pitchFamily="18" charset="-120"/>
              </a:rPr>
              <a:t>USP: </a:t>
            </a:r>
            <a:r>
              <a:rPr lang="en-GB" dirty="0">
                <a:latin typeface="PMingLiU-ExtB" panose="02020500000000000000" pitchFamily="18" charset="-120"/>
                <a:ea typeface="PMingLiU-ExtB" panose="02020500000000000000" pitchFamily="18" charset="-120"/>
              </a:rPr>
              <a:t>Categorisation, Offers.</a:t>
            </a:r>
          </a:p>
          <a:p>
            <a:pPr marL="0" lvl="0" indent="0" algn="l" rtl="0">
              <a:spcBef>
                <a:spcPts val="0"/>
              </a:spcBef>
              <a:spcAft>
                <a:spcPts val="0"/>
              </a:spcAft>
              <a:buNone/>
            </a:pPr>
            <a:r>
              <a:rPr lang="en-GB" b="1" dirty="0">
                <a:latin typeface="PMingLiU-ExtB" panose="02020500000000000000" pitchFamily="18" charset="-120"/>
                <a:ea typeface="PMingLiU-ExtB" panose="02020500000000000000" pitchFamily="18" charset="-120"/>
              </a:rPr>
              <a:t>Communication:</a:t>
            </a:r>
            <a:r>
              <a:rPr lang="en-GB" dirty="0">
                <a:latin typeface="PMingLiU-ExtB" panose="02020500000000000000" pitchFamily="18" charset="-120"/>
                <a:ea typeface="PMingLiU-ExtB" panose="02020500000000000000" pitchFamily="18" charset="-120"/>
              </a:rPr>
              <a:t> Tips and Tricks, Lots of tutorials, Celebrity Endorsement.</a:t>
            </a:r>
            <a:endParaRPr b="1" dirty="0">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endParaRPr lang="en-IN" b="1" dirty="0">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endParaRPr b="1" dirty="0">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r>
              <a:rPr lang="en-GB" b="1" dirty="0">
                <a:latin typeface="PMingLiU-ExtB" panose="02020500000000000000" pitchFamily="18" charset="-120"/>
                <a:ea typeface="PMingLiU-ExtB" panose="02020500000000000000" pitchFamily="18" charset="-120"/>
              </a:rPr>
              <a:t>Competitor 3: </a:t>
            </a:r>
            <a:r>
              <a:rPr lang="en-GB" u="sng" dirty="0">
                <a:solidFill>
                  <a:schemeClr val="accent5"/>
                </a:solidFill>
                <a:latin typeface="PMingLiU-ExtB" panose="02020500000000000000" pitchFamily="18" charset="-120"/>
                <a:ea typeface="PMingLiU-ExtB" panose="02020500000000000000" pitchFamily="18" charset="-120"/>
              </a:rPr>
              <a:t>https://www.beautybarn.in</a:t>
            </a:r>
          </a:p>
          <a:p>
            <a:pPr marL="0" lvl="0" indent="0" algn="l" rtl="0">
              <a:spcBef>
                <a:spcPts val="0"/>
              </a:spcBef>
              <a:spcAft>
                <a:spcPts val="0"/>
              </a:spcAft>
              <a:buNone/>
            </a:pPr>
            <a:endParaRPr lang="en-GB" dirty="0">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r>
              <a:rPr lang="en-GB" b="1" dirty="0">
                <a:latin typeface="PMingLiU-ExtB" panose="02020500000000000000" pitchFamily="18" charset="-120"/>
                <a:ea typeface="PMingLiU-ExtB" panose="02020500000000000000" pitchFamily="18" charset="-120"/>
              </a:rPr>
              <a:t>USP: </a:t>
            </a:r>
            <a:r>
              <a:rPr lang="en-GB" dirty="0">
                <a:latin typeface="PMingLiU-ExtB" panose="02020500000000000000" pitchFamily="18" charset="-120"/>
                <a:ea typeface="PMingLiU-ExtB" panose="02020500000000000000" pitchFamily="18" charset="-120"/>
              </a:rPr>
              <a:t>Categorisation, Offers, Brand collaboration.</a:t>
            </a:r>
            <a:endParaRPr lang="en-GB" b="1" dirty="0">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r>
              <a:rPr lang="en-GB" b="1" dirty="0">
                <a:latin typeface="PMingLiU-ExtB" panose="02020500000000000000" pitchFamily="18" charset="-120"/>
                <a:ea typeface="PMingLiU-ExtB" panose="02020500000000000000" pitchFamily="18" charset="-120"/>
              </a:rPr>
              <a:t>Communication: </a:t>
            </a:r>
            <a:r>
              <a:rPr lang="en-GB" dirty="0">
                <a:latin typeface="PMingLiU-ExtB" panose="02020500000000000000" pitchFamily="18" charset="-120"/>
                <a:ea typeface="PMingLiU-ExtB" panose="02020500000000000000" pitchFamily="18" charset="-120"/>
              </a:rPr>
              <a:t>Quizs, tutorials, tips.</a:t>
            </a:r>
          </a:p>
          <a:p>
            <a:pPr marL="0" lvl="0" indent="0" algn="l" rtl="0">
              <a:spcBef>
                <a:spcPts val="0"/>
              </a:spcBef>
              <a:spcAft>
                <a:spcPts val="0"/>
              </a:spcAft>
              <a:buNone/>
            </a:pPr>
            <a:endParaRPr lang="en-GB" b="1" dirty="0">
              <a:latin typeface="PMingLiU-ExtB" panose="02020500000000000000" pitchFamily="18" charset="-120"/>
              <a:ea typeface="PMingLiU-ExtB" panose="02020500000000000000" pitchFamily="18" charset="-120"/>
            </a:endParaRPr>
          </a:p>
          <a:p>
            <a:pPr marL="0" lvl="0" indent="0" algn="l" rtl="0">
              <a:spcBef>
                <a:spcPts val="0"/>
              </a:spcBef>
              <a:spcAft>
                <a:spcPts val="0"/>
              </a:spcAft>
              <a:buNone/>
            </a:pPr>
            <a:endParaRPr lang="en-GB" b="1" dirty="0"/>
          </a:p>
          <a:p>
            <a:pPr marL="0" lvl="0" indent="0" algn="l" rtl="0">
              <a:spcBef>
                <a:spcPts val="0"/>
              </a:spcBef>
              <a:spcAft>
                <a:spcPts val="0"/>
              </a:spcAft>
              <a:buNone/>
            </a:pPr>
            <a:endParaRPr b="1" dirty="0"/>
          </a:p>
        </p:txBody>
      </p:sp>
      <p:pic>
        <p:nvPicPr>
          <p:cNvPr id="3" name="Picture 2">
            <a:extLst>
              <a:ext uri="{FF2B5EF4-FFF2-40B4-BE49-F238E27FC236}">
                <a16:creationId xmlns:a16="http://schemas.microsoft.com/office/drawing/2014/main" id="{82150F78-8CD1-7EB2-9A6C-7B14863F8F0A}"/>
              </a:ext>
            </a:extLst>
          </p:cNvPr>
          <p:cNvPicPr>
            <a:picLocks noChangeAspect="1"/>
          </p:cNvPicPr>
          <p:nvPr/>
        </p:nvPicPr>
        <p:blipFill>
          <a:blip r:embed="rId4"/>
          <a:stretch>
            <a:fillRect/>
          </a:stretch>
        </p:blipFill>
        <p:spPr>
          <a:xfrm>
            <a:off x="6584868" y="619320"/>
            <a:ext cx="2193626" cy="1028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77F50299-EAD1-E1F9-70A7-A9649C0A75DC}"/>
              </a:ext>
            </a:extLst>
          </p:cNvPr>
          <p:cNvPicPr>
            <a:picLocks noChangeAspect="1"/>
          </p:cNvPicPr>
          <p:nvPr/>
        </p:nvPicPr>
        <p:blipFill>
          <a:blip r:embed="rId5"/>
          <a:stretch>
            <a:fillRect/>
          </a:stretch>
        </p:blipFill>
        <p:spPr>
          <a:xfrm>
            <a:off x="6637458" y="1874520"/>
            <a:ext cx="2141036" cy="12115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3319472E-72BE-FF9F-09DA-A1D8B5A62212}"/>
              </a:ext>
            </a:extLst>
          </p:cNvPr>
          <p:cNvPicPr>
            <a:picLocks noChangeAspect="1"/>
          </p:cNvPicPr>
          <p:nvPr/>
        </p:nvPicPr>
        <p:blipFill>
          <a:blip r:embed="rId6"/>
          <a:stretch>
            <a:fillRect/>
          </a:stretch>
        </p:blipFill>
        <p:spPr>
          <a:xfrm>
            <a:off x="6584869" y="3337840"/>
            <a:ext cx="2193626" cy="12816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a:extLst>
              <a:ext uri="{FF2B5EF4-FFF2-40B4-BE49-F238E27FC236}">
                <a16:creationId xmlns:a16="http://schemas.microsoft.com/office/drawing/2014/main" id="{C8A6CFAF-B35E-7065-40A3-AA4C49D87E5F}"/>
              </a:ext>
            </a:extLst>
          </p:cNvPr>
          <p:cNvPicPr>
            <a:picLocks noChangeAspect="1"/>
          </p:cNvPicPr>
          <p:nvPr/>
        </p:nvPicPr>
        <p:blipFill>
          <a:blip r:embed="rId7"/>
          <a:stretch>
            <a:fillRect/>
          </a:stretch>
        </p:blipFill>
        <p:spPr>
          <a:xfrm>
            <a:off x="0" y="0"/>
            <a:ext cx="486888" cy="4868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8"/>
          <p:cNvSpPr txBox="1"/>
          <p:nvPr/>
        </p:nvSpPr>
        <p:spPr>
          <a:xfrm>
            <a:off x="230458" y="379142"/>
            <a:ext cx="8683083" cy="5786169"/>
          </a:xfrm>
          <a:prstGeom prst="rect">
            <a:avLst/>
          </a:prstGeom>
          <a:noFill/>
          <a:ln>
            <a:noFill/>
          </a:ln>
        </p:spPr>
        <p:txBody>
          <a:bodyPr spcFirstLastPara="1" wrap="square" lIns="91425" tIns="91425" rIns="91425" bIns="91425" anchor="t" anchorCtr="0">
            <a:spAutoFit/>
          </a:bodyPr>
          <a:lstStyle/>
          <a:p>
            <a:pPr marL="139700" lvl="0" algn="l" rtl="0">
              <a:spcBef>
                <a:spcPts val="0"/>
              </a:spcBef>
              <a:spcAft>
                <a:spcPts val="0"/>
              </a:spcAft>
              <a:buSzPts val="1400"/>
            </a:pPr>
            <a:r>
              <a:rPr lang="en-US" b="1"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Buyer's/Audience's Persona:</a:t>
            </a:r>
          </a:p>
          <a:p>
            <a:pPr marL="139700" lvl="0" algn="l" rtl="0">
              <a:spcBef>
                <a:spcPts val="0"/>
              </a:spcBef>
              <a:spcAft>
                <a:spcPts val="0"/>
              </a:spcAft>
              <a:buSzPts val="1400"/>
            </a:pPr>
            <a:endParaRPr lang="en-US" b="1" dirty="0">
              <a:latin typeface="PMingLiU-ExtB" panose="02020500000000000000" pitchFamily="18" charset="-120"/>
              <a:ea typeface="PMingLiU-ExtB" panose="02020500000000000000" pitchFamily="18" charset="-120"/>
            </a:endParaRPr>
          </a:p>
          <a:p>
            <a:pPr marL="139700" lvl="0" algn="l" rtl="0">
              <a:spcBef>
                <a:spcPts val="0"/>
              </a:spcBef>
              <a:spcAft>
                <a:spcPts val="0"/>
              </a:spcAft>
              <a:buSzPts val="1400"/>
            </a:pPr>
            <a:r>
              <a:rPr lang="en-US" dirty="0">
                <a:latin typeface="PMingLiU-ExtB" panose="02020500000000000000" pitchFamily="18" charset="-120"/>
                <a:ea typeface="PMingLiU-ExtB" panose="02020500000000000000" pitchFamily="18" charset="-120"/>
              </a:rPr>
              <a:t>Age		  : 18-45</a:t>
            </a:r>
          </a:p>
          <a:p>
            <a:pPr marL="139700" lvl="0" algn="l" rtl="0">
              <a:spcBef>
                <a:spcPts val="0"/>
              </a:spcBef>
              <a:spcAft>
                <a:spcPts val="0"/>
              </a:spcAft>
              <a:buSzPts val="1400"/>
            </a:pPr>
            <a:r>
              <a:rPr lang="en-US" dirty="0">
                <a:latin typeface="PMingLiU-ExtB" panose="02020500000000000000" pitchFamily="18" charset="-120"/>
                <a:ea typeface="PMingLiU-ExtB" panose="02020500000000000000" pitchFamily="18" charset="-120"/>
              </a:rPr>
              <a:t>Gender		  : All</a:t>
            </a:r>
          </a:p>
          <a:p>
            <a:pPr marL="139700" lvl="0" algn="l" rtl="0">
              <a:spcBef>
                <a:spcPts val="0"/>
              </a:spcBef>
              <a:spcAft>
                <a:spcPts val="0"/>
              </a:spcAft>
              <a:buSzPts val="1400"/>
            </a:pPr>
            <a:r>
              <a:rPr lang="en-US" dirty="0">
                <a:latin typeface="PMingLiU-ExtB" panose="02020500000000000000" pitchFamily="18" charset="-120"/>
                <a:ea typeface="PMingLiU-ExtB" panose="02020500000000000000" pitchFamily="18" charset="-120"/>
              </a:rPr>
              <a:t>Children		  : Yes</a:t>
            </a:r>
          </a:p>
          <a:p>
            <a:pPr marL="139700" lvl="0" algn="l" rtl="0">
              <a:spcBef>
                <a:spcPts val="0"/>
              </a:spcBef>
              <a:spcAft>
                <a:spcPts val="0"/>
              </a:spcAft>
              <a:buSzPts val="1400"/>
            </a:pPr>
            <a:r>
              <a:rPr lang="en-US" dirty="0">
                <a:latin typeface="PMingLiU-ExtB" panose="02020500000000000000" pitchFamily="18" charset="-120"/>
                <a:ea typeface="PMingLiU-ExtB" panose="02020500000000000000" pitchFamily="18" charset="-120"/>
              </a:rPr>
              <a:t>Martial Status	  : Married/Unmarried</a:t>
            </a:r>
          </a:p>
          <a:p>
            <a:pPr marL="139700" lvl="0" algn="l" rtl="0">
              <a:spcBef>
                <a:spcPts val="0"/>
              </a:spcBef>
              <a:spcAft>
                <a:spcPts val="0"/>
              </a:spcAft>
              <a:buSzPts val="1400"/>
            </a:pPr>
            <a:r>
              <a:rPr lang="en-US" dirty="0">
                <a:latin typeface="PMingLiU-ExtB" panose="02020500000000000000" pitchFamily="18" charset="-120"/>
                <a:ea typeface="PMingLiU-ExtB" panose="02020500000000000000" pitchFamily="18" charset="-120"/>
              </a:rPr>
              <a:t>Location		  : Urban/Rural</a:t>
            </a:r>
          </a:p>
          <a:p>
            <a:pPr marL="139700" lvl="0" algn="l" rtl="0">
              <a:spcBef>
                <a:spcPts val="0"/>
              </a:spcBef>
              <a:spcAft>
                <a:spcPts val="0"/>
              </a:spcAft>
              <a:buSzPts val="1400"/>
            </a:pPr>
            <a:r>
              <a:rPr lang="en-US" dirty="0">
                <a:latin typeface="PMingLiU-ExtB" panose="02020500000000000000" pitchFamily="18" charset="-120"/>
                <a:ea typeface="PMingLiU-ExtB" panose="02020500000000000000" pitchFamily="18" charset="-120"/>
              </a:rPr>
              <a:t>Income		  : 2,00,00er annum-20,00,000</a:t>
            </a:r>
          </a:p>
          <a:p>
            <a:pPr marL="139700" lvl="0" algn="l" rtl="0">
              <a:spcBef>
                <a:spcPts val="0"/>
              </a:spcBef>
              <a:spcAft>
                <a:spcPts val="0"/>
              </a:spcAft>
              <a:buSzPts val="1400"/>
            </a:pPr>
            <a:r>
              <a:rPr lang="en-US" dirty="0">
                <a:latin typeface="PMingLiU-ExtB" panose="02020500000000000000" pitchFamily="18" charset="-120"/>
                <a:ea typeface="PMingLiU-ExtB" panose="02020500000000000000" pitchFamily="18" charset="-120"/>
              </a:rPr>
              <a:t>		    per annum</a:t>
            </a:r>
          </a:p>
          <a:p>
            <a:pPr marL="139700" lvl="0" algn="l" rtl="0">
              <a:spcBef>
                <a:spcPts val="0"/>
              </a:spcBef>
              <a:spcAft>
                <a:spcPts val="0"/>
              </a:spcAft>
              <a:buSzPts val="1400"/>
            </a:pPr>
            <a:r>
              <a:rPr lang="en-US" dirty="0">
                <a:latin typeface="PMingLiU-ExtB" panose="02020500000000000000" pitchFamily="18" charset="-120"/>
                <a:ea typeface="PMingLiU-ExtB" panose="02020500000000000000" pitchFamily="18" charset="-120"/>
              </a:rPr>
              <a:t>Education	  : Not Specified</a:t>
            </a:r>
          </a:p>
          <a:p>
            <a:pPr marL="139700" lvl="0" algn="l" rtl="0">
              <a:spcBef>
                <a:spcPts val="0"/>
              </a:spcBef>
              <a:spcAft>
                <a:spcPts val="0"/>
              </a:spcAft>
              <a:buSzPts val="1400"/>
            </a:pPr>
            <a:r>
              <a:rPr lang="en-US" dirty="0">
                <a:latin typeface="PMingLiU-ExtB" panose="02020500000000000000" pitchFamily="18" charset="-120"/>
                <a:ea typeface="PMingLiU-ExtB" panose="02020500000000000000" pitchFamily="18" charset="-120"/>
              </a:rPr>
              <a:t>Interest		  : People who prefer </a:t>
            </a:r>
          </a:p>
          <a:p>
            <a:pPr marL="139700" lvl="0" algn="l" rtl="0">
              <a:spcBef>
                <a:spcPts val="0"/>
              </a:spcBef>
              <a:spcAft>
                <a:spcPts val="0"/>
              </a:spcAft>
              <a:buSzPts val="1400"/>
            </a:pPr>
            <a:r>
              <a:rPr lang="en-US" dirty="0">
                <a:latin typeface="PMingLiU-ExtB" panose="02020500000000000000" pitchFamily="18" charset="-120"/>
                <a:ea typeface="PMingLiU-ExtB" panose="02020500000000000000" pitchFamily="18" charset="-120"/>
              </a:rPr>
              <a:t>		    Ayurvedic </a:t>
            </a:r>
          </a:p>
          <a:p>
            <a:pPr marL="139700" lvl="0" algn="l" rtl="0">
              <a:spcBef>
                <a:spcPts val="0"/>
              </a:spcBef>
              <a:spcAft>
                <a:spcPts val="0"/>
              </a:spcAft>
              <a:buSzPts val="1400"/>
            </a:pPr>
            <a:r>
              <a:rPr lang="en-US" dirty="0">
                <a:latin typeface="PMingLiU-ExtB" panose="02020500000000000000" pitchFamily="18" charset="-120"/>
                <a:ea typeface="PMingLiU-ExtB" panose="02020500000000000000" pitchFamily="18" charset="-120"/>
              </a:rPr>
              <a:t>		    and Natural products</a:t>
            </a:r>
          </a:p>
          <a:p>
            <a:pPr marL="139700" lvl="0" algn="l" rtl="0">
              <a:spcBef>
                <a:spcPts val="0"/>
              </a:spcBef>
              <a:spcAft>
                <a:spcPts val="0"/>
              </a:spcAft>
              <a:buSzPts val="1400"/>
            </a:pPr>
            <a:r>
              <a:rPr lang="en-US" dirty="0">
                <a:latin typeface="PMingLiU-ExtB" panose="02020500000000000000" pitchFamily="18" charset="-120"/>
                <a:ea typeface="PMingLiU-ExtB" panose="02020500000000000000" pitchFamily="18" charset="-120"/>
              </a:rPr>
              <a:t>Marketing platforms	  : Google ads, Youtube ads, </a:t>
            </a:r>
          </a:p>
          <a:p>
            <a:pPr marL="139700" lvl="0" algn="l" rtl="0">
              <a:spcBef>
                <a:spcPts val="0"/>
              </a:spcBef>
              <a:spcAft>
                <a:spcPts val="0"/>
              </a:spcAft>
              <a:buSzPts val="1400"/>
            </a:pPr>
            <a:r>
              <a:rPr lang="en-US" dirty="0">
                <a:latin typeface="PMingLiU-ExtB" panose="02020500000000000000" pitchFamily="18" charset="-120"/>
                <a:ea typeface="PMingLiU-ExtB" panose="02020500000000000000" pitchFamily="18" charset="-120"/>
              </a:rPr>
              <a:t>	                       television, Instagram, </a:t>
            </a:r>
          </a:p>
          <a:p>
            <a:pPr marL="139700" lvl="0" algn="l" rtl="0">
              <a:spcBef>
                <a:spcPts val="0"/>
              </a:spcBef>
              <a:spcAft>
                <a:spcPts val="0"/>
              </a:spcAft>
              <a:buSzPts val="1400"/>
            </a:pPr>
            <a:r>
              <a:rPr lang="en-US" b="1" dirty="0">
                <a:latin typeface="PMingLiU-ExtB" panose="02020500000000000000" pitchFamily="18" charset="-120"/>
                <a:ea typeface="PMingLiU-ExtB" panose="02020500000000000000" pitchFamily="18" charset="-120"/>
              </a:rPr>
              <a:t>	                       </a:t>
            </a:r>
            <a:r>
              <a:rPr lang="en-US" dirty="0">
                <a:latin typeface="PMingLiU-ExtB" panose="02020500000000000000" pitchFamily="18" charset="-120"/>
                <a:ea typeface="PMingLiU-ExtB" panose="02020500000000000000" pitchFamily="18" charset="-120"/>
              </a:rPr>
              <a:t>Facebook, Twitter.</a:t>
            </a:r>
            <a:endParaRPr lang="en-US" b="1" dirty="0">
              <a:latin typeface="PMingLiU-ExtB" panose="02020500000000000000" pitchFamily="18" charset="-120"/>
              <a:ea typeface="PMingLiU-ExtB" panose="02020500000000000000" pitchFamily="18" charset="-120"/>
            </a:endParaRPr>
          </a:p>
          <a:p>
            <a:pPr marL="139700" lvl="0" algn="l" rtl="0">
              <a:spcBef>
                <a:spcPts val="0"/>
              </a:spcBef>
              <a:spcAft>
                <a:spcPts val="0"/>
              </a:spcAft>
              <a:buSzPts val="1400"/>
            </a:pPr>
            <a:r>
              <a:rPr lang="en-US" dirty="0">
                <a:latin typeface="PMingLiU-ExtB" panose="02020500000000000000" pitchFamily="18" charset="-120"/>
                <a:ea typeface="PMingLiU-ExtB" panose="02020500000000000000" pitchFamily="18" charset="-120"/>
              </a:rPr>
              <a:t>  </a:t>
            </a:r>
          </a:p>
          <a:p>
            <a:pPr marL="139700" lvl="0" algn="l" rtl="0">
              <a:spcBef>
                <a:spcPts val="0"/>
              </a:spcBef>
              <a:spcAft>
                <a:spcPts val="0"/>
              </a:spcAft>
              <a:buSzPts val="1400"/>
            </a:pPr>
            <a:endParaRPr lang="en-US" dirty="0"/>
          </a:p>
          <a:p>
            <a:pPr marL="139700" lvl="0" algn="l" rtl="0">
              <a:spcBef>
                <a:spcPts val="0"/>
              </a:spcBef>
              <a:spcAft>
                <a:spcPts val="0"/>
              </a:spcAft>
              <a:buSzPts val="1400"/>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457200" lvl="0" indent="0" algn="l" rtl="0">
              <a:spcBef>
                <a:spcPts val="0"/>
              </a:spcBef>
              <a:spcAft>
                <a:spcPts val="0"/>
              </a:spcAft>
              <a:buNone/>
            </a:pPr>
            <a:endParaRPr lang="en-US" dirty="0"/>
          </a:p>
        </p:txBody>
      </p:sp>
      <p:pic>
        <p:nvPicPr>
          <p:cNvPr id="1028" name="Picture 4">
            <a:extLst>
              <a:ext uri="{FF2B5EF4-FFF2-40B4-BE49-F238E27FC236}">
                <a16:creationId xmlns:a16="http://schemas.microsoft.com/office/drawing/2014/main" id="{F1952B87-CC24-3CAE-D602-686C11C65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486888"/>
            <a:ext cx="4074435" cy="34031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EF7076F-591A-4798-F3DD-544CA8E6BC35}"/>
              </a:ext>
            </a:extLst>
          </p:cNvPr>
          <p:cNvPicPr>
            <a:picLocks noChangeAspect="1"/>
          </p:cNvPicPr>
          <p:nvPr/>
        </p:nvPicPr>
        <p:blipFill>
          <a:blip r:embed="rId4"/>
          <a:stretch>
            <a:fillRect/>
          </a:stretch>
        </p:blipFill>
        <p:spPr>
          <a:xfrm>
            <a:off x="0" y="0"/>
            <a:ext cx="486888" cy="4868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8AD67D-3AFF-9BD4-89D9-16DA4559902E}"/>
              </a:ext>
            </a:extLst>
          </p:cNvPr>
          <p:cNvSpPr txBox="1"/>
          <p:nvPr/>
        </p:nvSpPr>
        <p:spPr>
          <a:xfrm>
            <a:off x="572429" y="2130217"/>
            <a:ext cx="7999142" cy="610488"/>
          </a:xfrm>
          <a:prstGeom prst="rect">
            <a:avLst/>
          </a:prstGeom>
          <a:noFill/>
        </p:spPr>
        <p:txBody>
          <a:bodyPr wrap="square">
            <a:spAutoFit/>
          </a:bodyPr>
          <a:lstStyle/>
          <a:p>
            <a:pPr marL="0" lvl="0" indent="0" algn="ctr" rtl="0">
              <a:lnSpc>
                <a:spcPct val="115000"/>
              </a:lnSpc>
              <a:spcBef>
                <a:spcPts val="0"/>
              </a:spcBef>
              <a:spcAft>
                <a:spcPts val="0"/>
              </a:spcAft>
              <a:buNone/>
            </a:pPr>
            <a:r>
              <a:rPr lang="en-US" sz="3200" b="1" dirty="0">
                <a:solidFill>
                  <a:srgbClr val="434343"/>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Part 2: SEO &amp; Keyword Research</a:t>
            </a:r>
            <a:endParaRPr lang="en-US" sz="3200"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endParaRPr>
          </a:p>
        </p:txBody>
      </p:sp>
      <p:pic>
        <p:nvPicPr>
          <p:cNvPr id="2" name="Picture 1">
            <a:extLst>
              <a:ext uri="{FF2B5EF4-FFF2-40B4-BE49-F238E27FC236}">
                <a16:creationId xmlns:a16="http://schemas.microsoft.com/office/drawing/2014/main" id="{086C645F-E0E4-6997-8725-940AA1A9EAA8}"/>
              </a:ext>
            </a:extLst>
          </p:cNvPr>
          <p:cNvPicPr>
            <a:picLocks noChangeAspect="1"/>
          </p:cNvPicPr>
          <p:nvPr/>
        </p:nvPicPr>
        <p:blipFill>
          <a:blip r:embed="rId2"/>
          <a:stretch>
            <a:fillRect/>
          </a:stretch>
        </p:blipFill>
        <p:spPr>
          <a:xfrm>
            <a:off x="0" y="0"/>
            <a:ext cx="486888" cy="486888"/>
          </a:xfrm>
          <a:prstGeom prst="rect">
            <a:avLst/>
          </a:prstGeom>
        </p:spPr>
      </p:pic>
    </p:spTree>
    <p:extLst>
      <p:ext uri="{BB962C8B-B14F-4D97-AF65-F5344CB8AC3E}">
        <p14:creationId xmlns:p14="http://schemas.microsoft.com/office/powerpoint/2010/main" val="2207680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FF8C0A-F0D7-9BAA-B696-4057FD6D15B0}"/>
              </a:ext>
            </a:extLst>
          </p:cNvPr>
          <p:cNvSpPr txBox="1"/>
          <p:nvPr/>
        </p:nvSpPr>
        <p:spPr>
          <a:xfrm flipH="1">
            <a:off x="419098" y="128550"/>
            <a:ext cx="6195060" cy="369332"/>
          </a:xfrm>
          <a:prstGeom prst="rect">
            <a:avLst/>
          </a:prstGeom>
          <a:noFill/>
        </p:spPr>
        <p:txBody>
          <a:bodyPr wrap="square" rtlCol="0">
            <a:spAutoFit/>
          </a:bodyPr>
          <a:lstStyle/>
          <a:p>
            <a:r>
              <a:rPr lang="en-IN" sz="1800" b="1"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BIOTIQUE</a:t>
            </a:r>
            <a:r>
              <a:rPr lang="en-IN" sz="1800" b="1" dirty="0">
                <a:effectLst>
                  <a:outerShdw blurRad="38100" dist="38100" dir="2700000" algn="tl">
                    <a:srgbClr val="000000">
                      <a:alpha val="43137"/>
                    </a:srgbClr>
                  </a:outerShdw>
                </a:effectLst>
              </a:rPr>
              <a:t> </a:t>
            </a:r>
            <a:r>
              <a:rPr lang="en-IN" sz="1800" b="1"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SEO AUDIT:</a:t>
            </a:r>
          </a:p>
        </p:txBody>
      </p:sp>
      <p:sp>
        <p:nvSpPr>
          <p:cNvPr id="4" name="TextBox 3">
            <a:extLst>
              <a:ext uri="{FF2B5EF4-FFF2-40B4-BE49-F238E27FC236}">
                <a16:creationId xmlns:a16="http://schemas.microsoft.com/office/drawing/2014/main" id="{2800FE92-262C-D832-5A92-C5F3A0A5412E}"/>
              </a:ext>
            </a:extLst>
          </p:cNvPr>
          <p:cNvSpPr txBox="1"/>
          <p:nvPr/>
        </p:nvSpPr>
        <p:spPr>
          <a:xfrm>
            <a:off x="358140" y="693420"/>
            <a:ext cx="8229599" cy="1384995"/>
          </a:xfrm>
          <a:prstGeom prst="rect">
            <a:avLst/>
          </a:prstGeom>
          <a:noFill/>
        </p:spPr>
        <p:txBody>
          <a:bodyPr wrap="square" rtlCol="0">
            <a:spAutoFit/>
          </a:bodyPr>
          <a:lstStyle/>
          <a:p>
            <a:r>
              <a:rPr lang="en-IN" dirty="0"/>
              <a:t>	</a:t>
            </a:r>
            <a:r>
              <a:rPr lang="en-IN" dirty="0">
                <a:latin typeface="PMingLiU-ExtB" panose="02020500000000000000" pitchFamily="18" charset="-120"/>
                <a:ea typeface="PMingLiU-ExtB" panose="02020500000000000000" pitchFamily="18" charset="-120"/>
              </a:rPr>
              <a:t>An SEO audit is the evaluating how well your website is optimised for search engines it identifies errors that can prevent your site from ranking well and opportunities that can help you rank better. An SEO audit usually covers areas like indexing and crawlability . </a:t>
            </a:r>
          </a:p>
          <a:p>
            <a:r>
              <a:rPr lang="en-IN" dirty="0">
                <a:latin typeface="PMingLiU-ExtB" panose="02020500000000000000" pitchFamily="18" charset="-120"/>
                <a:ea typeface="PMingLiU-ExtB" panose="02020500000000000000" pitchFamily="18" charset="-120"/>
              </a:rPr>
              <a:t>	An SEO audit the process of analysing hoe well your web presents relates to best practises – it is the first step to creating an implementation plan that will have measurable results . The purpose of audit is to identify as many foundational issues affecting organic search performance as possible .</a:t>
            </a:r>
          </a:p>
        </p:txBody>
      </p:sp>
      <p:pic>
        <p:nvPicPr>
          <p:cNvPr id="6" name="Picture 5">
            <a:extLst>
              <a:ext uri="{FF2B5EF4-FFF2-40B4-BE49-F238E27FC236}">
                <a16:creationId xmlns:a16="http://schemas.microsoft.com/office/drawing/2014/main" id="{EDA57CFF-4CAF-685F-9483-64121B11D549}"/>
              </a:ext>
            </a:extLst>
          </p:cNvPr>
          <p:cNvPicPr>
            <a:picLocks noChangeAspect="1"/>
          </p:cNvPicPr>
          <p:nvPr/>
        </p:nvPicPr>
        <p:blipFill rotWithShape="1">
          <a:blip r:embed="rId2"/>
          <a:srcRect l="5226" t="4741" r="5555" b="7260"/>
          <a:stretch/>
        </p:blipFill>
        <p:spPr>
          <a:xfrm>
            <a:off x="852251" y="2098685"/>
            <a:ext cx="1569720" cy="2933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3FEED43D-8A26-8F7E-3703-AF9C77B98FE6}"/>
              </a:ext>
            </a:extLst>
          </p:cNvPr>
          <p:cNvPicPr>
            <a:picLocks noChangeAspect="1"/>
          </p:cNvPicPr>
          <p:nvPr/>
        </p:nvPicPr>
        <p:blipFill rotWithShape="1">
          <a:blip r:embed="rId3"/>
          <a:srcRect l="3909" t="6073" r="3250" b="5186"/>
          <a:stretch/>
        </p:blipFill>
        <p:spPr>
          <a:xfrm>
            <a:off x="3516628" y="2087880"/>
            <a:ext cx="1893572" cy="2933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6E8C73D7-0403-E6C2-9F78-876595C94EE6}"/>
              </a:ext>
            </a:extLst>
          </p:cNvPr>
          <p:cNvPicPr>
            <a:picLocks noChangeAspect="1"/>
          </p:cNvPicPr>
          <p:nvPr/>
        </p:nvPicPr>
        <p:blipFill rotWithShape="1">
          <a:blip r:embed="rId4"/>
          <a:srcRect l="7051" t="6598" r="8871" b="4498"/>
          <a:stretch/>
        </p:blipFill>
        <p:spPr>
          <a:xfrm>
            <a:off x="6504857" y="2081707"/>
            <a:ext cx="1701164" cy="2933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a:extLst>
              <a:ext uri="{FF2B5EF4-FFF2-40B4-BE49-F238E27FC236}">
                <a16:creationId xmlns:a16="http://schemas.microsoft.com/office/drawing/2014/main" id="{3CF4072D-B61B-405A-39CF-221787CA00F7}"/>
              </a:ext>
            </a:extLst>
          </p:cNvPr>
          <p:cNvPicPr>
            <a:picLocks noChangeAspect="1"/>
          </p:cNvPicPr>
          <p:nvPr/>
        </p:nvPicPr>
        <p:blipFill>
          <a:blip r:embed="rId5"/>
          <a:stretch>
            <a:fillRect/>
          </a:stretch>
        </p:blipFill>
        <p:spPr>
          <a:xfrm>
            <a:off x="0" y="0"/>
            <a:ext cx="486888" cy="486888"/>
          </a:xfrm>
          <a:prstGeom prst="rect">
            <a:avLst/>
          </a:prstGeom>
        </p:spPr>
      </p:pic>
    </p:spTree>
    <p:extLst>
      <p:ext uri="{BB962C8B-B14F-4D97-AF65-F5344CB8AC3E}">
        <p14:creationId xmlns:p14="http://schemas.microsoft.com/office/powerpoint/2010/main" val="730729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FC2684B-7420-5003-5366-157E64CF1A67}"/>
              </a:ext>
            </a:extLst>
          </p:cNvPr>
          <p:cNvSpPr txBox="1"/>
          <p:nvPr/>
        </p:nvSpPr>
        <p:spPr>
          <a:xfrm>
            <a:off x="564995" y="779612"/>
            <a:ext cx="8285892" cy="3785652"/>
          </a:xfrm>
          <a:prstGeom prst="rect">
            <a:avLst/>
          </a:prstGeom>
          <a:noFill/>
        </p:spPr>
        <p:txBody>
          <a:bodyPr wrap="square">
            <a:spAutoFit/>
          </a:bodyPr>
          <a:lstStyle/>
          <a:p>
            <a:pPr algn="l"/>
            <a:r>
              <a:rPr lang="en-US" sz="1600" b="0" i="0" dirty="0">
                <a:solidFill>
                  <a:schemeClr val="tx1"/>
                </a:solidFill>
                <a:effectLst/>
                <a:latin typeface="Söhne"/>
              </a:rPr>
              <a:t>	</a:t>
            </a:r>
            <a:r>
              <a:rPr lang="en-US" sz="1600" b="0" i="0" dirty="0">
                <a:solidFill>
                  <a:schemeClr val="tx1"/>
                </a:solidFill>
                <a:effectLst/>
                <a:latin typeface="PMingLiU-ExtB" panose="02020500000000000000" pitchFamily="18" charset="-120"/>
                <a:ea typeface="PMingLiU-ExtB" panose="02020500000000000000" pitchFamily="18" charset="-120"/>
              </a:rPr>
              <a:t>Biotique is a well-known Indian brand that specializes in Ayurvedic skincare and haircare products. However, research objectives for a company like Biotique could encompass a wide range of areas related to their products, business, and industry. Some possible research objectives might include:</a:t>
            </a:r>
          </a:p>
          <a:p>
            <a:pPr algn="l">
              <a:buFont typeface="+mj-lt"/>
              <a:buAutoNum type="arabicPeriod"/>
            </a:pPr>
            <a:r>
              <a:rPr lang="en-US" sz="1600" b="1" i="0" dirty="0">
                <a:solidFill>
                  <a:schemeClr val="tx1"/>
                </a:solidFill>
                <a:effectLst/>
                <a:latin typeface="PMingLiU-ExtB" panose="02020500000000000000" pitchFamily="18" charset="-120"/>
                <a:ea typeface="PMingLiU-ExtB" panose="02020500000000000000" pitchFamily="18" charset="-120"/>
              </a:rPr>
              <a:t>Product Development and Improvement</a:t>
            </a:r>
            <a:r>
              <a:rPr lang="en-US" sz="1600" b="0" i="0" dirty="0">
                <a:solidFill>
                  <a:schemeClr val="tx1"/>
                </a:solidFill>
                <a:effectLst/>
                <a:latin typeface="PMingLiU-ExtB" panose="02020500000000000000" pitchFamily="18" charset="-120"/>
                <a:ea typeface="PMingLiU-ExtB" panose="02020500000000000000" pitchFamily="18" charset="-120"/>
              </a:rPr>
              <a:t>: Biotique may aim to conduct research to develop new skincare and haircare products based on traditional Ayurvedic principles or improve existing products based on customer feedback and scientific advancements.</a:t>
            </a:r>
          </a:p>
          <a:p>
            <a:pPr algn="l">
              <a:buFont typeface="+mj-lt"/>
              <a:buAutoNum type="arabicPeriod"/>
            </a:pPr>
            <a:r>
              <a:rPr lang="en-US" sz="1600" b="1" i="0" dirty="0">
                <a:solidFill>
                  <a:schemeClr val="tx1"/>
                </a:solidFill>
                <a:effectLst/>
                <a:latin typeface="PMingLiU-ExtB" panose="02020500000000000000" pitchFamily="18" charset="-120"/>
                <a:ea typeface="PMingLiU-ExtB" panose="02020500000000000000" pitchFamily="18" charset="-120"/>
              </a:rPr>
              <a:t>Ingredient Studies</a:t>
            </a:r>
            <a:r>
              <a:rPr lang="en-US" sz="1600" b="0" i="0" dirty="0">
                <a:solidFill>
                  <a:schemeClr val="tx1"/>
                </a:solidFill>
                <a:effectLst/>
                <a:latin typeface="PMingLiU-ExtB" panose="02020500000000000000" pitchFamily="18" charset="-120"/>
                <a:ea typeface="PMingLiU-ExtB" panose="02020500000000000000" pitchFamily="18" charset="-120"/>
              </a:rPr>
              <a:t>: Research could be focused on studying the properties and effects of specific natural ingredients used in Biotique products, determining their efficacy, and finding potential new ingredients for future formulations.</a:t>
            </a:r>
          </a:p>
          <a:p>
            <a:pPr algn="l">
              <a:buFont typeface="+mj-lt"/>
              <a:buAutoNum type="arabicPeriod"/>
            </a:pPr>
            <a:r>
              <a:rPr lang="en-US" sz="1600" b="1" i="0" dirty="0">
                <a:solidFill>
                  <a:schemeClr val="tx1"/>
                </a:solidFill>
                <a:effectLst/>
                <a:latin typeface="PMingLiU-ExtB" panose="02020500000000000000" pitchFamily="18" charset="-120"/>
                <a:ea typeface="PMingLiU-ExtB" panose="02020500000000000000" pitchFamily="18" charset="-120"/>
              </a:rPr>
              <a:t>Safety and Quality Assurance</a:t>
            </a:r>
            <a:r>
              <a:rPr lang="en-US" sz="1600" b="0" i="0" dirty="0">
                <a:solidFill>
                  <a:schemeClr val="tx1"/>
                </a:solidFill>
                <a:effectLst/>
                <a:latin typeface="PMingLiU-ExtB" panose="02020500000000000000" pitchFamily="18" charset="-120"/>
                <a:ea typeface="PMingLiU-ExtB" panose="02020500000000000000" pitchFamily="18" charset="-120"/>
              </a:rPr>
              <a:t>: Ensuring the safety and quality of their products is crucial. Research objectives may involve conducting tests and studies to validate the safety and stability of their formulations.</a:t>
            </a:r>
          </a:p>
          <a:p>
            <a:pPr algn="l">
              <a:buFont typeface="+mj-lt"/>
              <a:buAutoNum type="arabicPeriod"/>
            </a:pPr>
            <a:r>
              <a:rPr lang="en-US" sz="1600" b="1" i="0" dirty="0">
                <a:solidFill>
                  <a:schemeClr val="tx1"/>
                </a:solidFill>
                <a:effectLst/>
                <a:latin typeface="PMingLiU-ExtB" panose="02020500000000000000" pitchFamily="18" charset="-120"/>
                <a:ea typeface="PMingLiU-ExtB" panose="02020500000000000000" pitchFamily="18" charset="-120"/>
              </a:rPr>
              <a:t>Consumer Behavior and Market Analysis</a:t>
            </a:r>
            <a:r>
              <a:rPr lang="en-US" sz="1600" b="0" i="0" dirty="0">
                <a:solidFill>
                  <a:schemeClr val="tx1"/>
                </a:solidFill>
                <a:effectLst/>
                <a:latin typeface="PMingLiU-ExtB" panose="02020500000000000000" pitchFamily="18" charset="-120"/>
                <a:ea typeface="PMingLiU-ExtB" panose="02020500000000000000" pitchFamily="18" charset="-120"/>
              </a:rPr>
              <a:t>: Understanding consumer preferences, needs, and behavior is essential for any business. Biotique might conduct market research to identify trends, assess customer satisfaction, and adapt their strategies accordingly</a:t>
            </a:r>
            <a:r>
              <a:rPr lang="en-US" sz="1600" b="0" i="0" dirty="0">
                <a:solidFill>
                  <a:srgbClr val="374151"/>
                </a:solidFill>
                <a:effectLst/>
                <a:latin typeface="Söhne"/>
              </a:rPr>
              <a:t>.</a:t>
            </a:r>
          </a:p>
        </p:txBody>
      </p:sp>
      <p:sp>
        <p:nvSpPr>
          <p:cNvPr id="16" name="Title 15">
            <a:extLst>
              <a:ext uri="{FF2B5EF4-FFF2-40B4-BE49-F238E27FC236}">
                <a16:creationId xmlns:a16="http://schemas.microsoft.com/office/drawing/2014/main" id="{1CB773F5-1421-7E51-B797-5CA4E0C8DA04}"/>
              </a:ext>
            </a:extLst>
          </p:cNvPr>
          <p:cNvSpPr>
            <a:spLocks noGrp="1"/>
          </p:cNvSpPr>
          <p:nvPr>
            <p:ph type="title"/>
          </p:nvPr>
        </p:nvSpPr>
        <p:spPr>
          <a:xfrm>
            <a:off x="486888" y="291886"/>
            <a:ext cx="8520600" cy="572700"/>
          </a:xfrm>
        </p:spPr>
        <p:txBody>
          <a:bodyPr>
            <a:normAutofit/>
          </a:bodyPr>
          <a:lstStyle/>
          <a:p>
            <a:r>
              <a:rPr lang="en-IN" sz="1800" b="1"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RESEARCH</a:t>
            </a:r>
            <a:r>
              <a:rPr lang="en-IN" sz="1800" b="1" dirty="0">
                <a:effectLst>
                  <a:outerShdw blurRad="38100" dist="38100" dir="2700000" algn="tl">
                    <a:srgbClr val="000000">
                      <a:alpha val="43137"/>
                    </a:srgbClr>
                  </a:outerShdw>
                </a:effectLst>
              </a:rPr>
              <a:t> </a:t>
            </a:r>
            <a:r>
              <a:rPr lang="en-IN" sz="1800" b="1"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OBJECTIVE</a:t>
            </a:r>
            <a:r>
              <a:rPr lang="en-IN" sz="1600" b="1" dirty="0">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a:t>
            </a:r>
          </a:p>
        </p:txBody>
      </p:sp>
      <p:pic>
        <p:nvPicPr>
          <p:cNvPr id="2" name="Picture 1">
            <a:extLst>
              <a:ext uri="{FF2B5EF4-FFF2-40B4-BE49-F238E27FC236}">
                <a16:creationId xmlns:a16="http://schemas.microsoft.com/office/drawing/2014/main" id="{48BB9C71-9C02-0A5B-3DB0-050206F5A861}"/>
              </a:ext>
            </a:extLst>
          </p:cNvPr>
          <p:cNvPicPr>
            <a:picLocks noChangeAspect="1"/>
          </p:cNvPicPr>
          <p:nvPr/>
        </p:nvPicPr>
        <p:blipFill>
          <a:blip r:embed="rId2"/>
          <a:stretch>
            <a:fillRect/>
          </a:stretch>
        </p:blipFill>
        <p:spPr>
          <a:xfrm>
            <a:off x="0" y="0"/>
            <a:ext cx="486888" cy="486888"/>
          </a:xfrm>
          <a:prstGeom prst="rect">
            <a:avLst/>
          </a:prstGeom>
        </p:spPr>
      </p:pic>
    </p:spTree>
    <p:extLst>
      <p:ext uri="{BB962C8B-B14F-4D97-AF65-F5344CB8AC3E}">
        <p14:creationId xmlns:p14="http://schemas.microsoft.com/office/powerpoint/2010/main" val="263523127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1855</TotalTime>
  <Words>3593</Words>
  <Application>Microsoft Office PowerPoint</Application>
  <PresentationFormat>On-screen Show (16:9)</PresentationFormat>
  <Paragraphs>330</Paragraphs>
  <Slides>41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PMingLiU-ExtB</vt:lpstr>
      <vt:lpstr>Arial</vt:lpstr>
      <vt:lpstr>Söhne</vt:lpstr>
      <vt:lpstr>Simple Light</vt:lpstr>
      <vt:lpstr>Team members: 1. T. Sabithapriya 2. T. Sharmila Rani 3. Y. Anil Kumar 4. M. Shanmukh Venkat Varshith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OBJECTIVE:</vt:lpstr>
      <vt:lpstr>PowerPoint Presentation</vt:lpstr>
      <vt:lpstr>KEYWORD RESEARCH: </vt:lpstr>
      <vt:lpstr>PowerPoint Presentation</vt:lpstr>
      <vt:lpstr>BIOTIQUE KEYWORDS:</vt:lpstr>
      <vt:lpstr>ANALYZE COMPETITOR KEYWORDS:</vt:lpstr>
      <vt:lpstr>LONG-TAIL KEYWORD SEARCH:</vt:lpstr>
      <vt:lpstr>ON-PAGE OPTIMIZATION:</vt:lpstr>
      <vt:lpstr>PowerPoint Presentation</vt:lpstr>
      <vt:lpstr>PowerPoint Presentation</vt:lpstr>
      <vt:lpstr>PROCESS OF CONDUCTING KEYWORD RESEARCH:</vt:lpstr>
      <vt:lpstr>PowerPoint Presentation</vt:lpstr>
      <vt:lpstr>PowerPoint Presentation</vt:lpstr>
      <vt:lpstr>PowerPoint Presentation</vt:lpstr>
      <vt:lpstr>CONTENT IDEAS:</vt:lpstr>
      <vt:lpstr>MARKETING STRATEGIES FOR BIOTIQUE:</vt:lpstr>
      <vt:lpstr>CONTENT MARKETING:</vt:lpstr>
      <vt:lpstr>PowerPoint Presentation</vt:lpstr>
      <vt:lpstr>PowerPoint Presentation</vt:lpstr>
      <vt:lpstr>Format: 1 Creative:</vt:lpstr>
      <vt:lpstr>Format :2 Blog Article:</vt:lpstr>
      <vt:lpstr>PowerPoint Presentation</vt:lpstr>
      <vt:lpstr>PowerPoint Presentation</vt:lpstr>
      <vt:lpstr>Format: 3 Creative:</vt:lpstr>
      <vt:lpstr>PowerPoint Presentation</vt:lpstr>
      <vt:lpstr>PowerPoint Presentation</vt:lpstr>
      <vt:lpstr>BRAND AWARENESS CAMPAIGNS:  Targeting: Campaign objective: Awareness Location: India Age: 18-60+ Gender: All genders Performance goal: Maximise reach of ads  Interests: Beauty salons, Cosmetics, Fragrances, Hair products Primary text: Health and glow</vt:lpstr>
      <vt:lpstr>      DRIVING WEBSITE TRAFFIC CAMPAIGN:  Targeting: Campaign objective: Traffic Location: India Age: 18-60+ Gender: All genders Conversion location: Website Performance goal: Maximise number of conversions Daily budget: 800Rs Estimated reach: 4.2K-12K Estimated link clicks: 6-19 Interests: Beauty salons, Cosmetics, Fragrances, Hair products Primary text: Advanced skincare for the eternal youth       </vt:lpstr>
      <vt:lpstr>            LEAD GENERATION CAMPAIGN:  Targeting:  Campaign objective: Leads Location: India Age: 18-60+ Gender: All genders Conversion location: Instant forms Performance goal: Maximise number of leads Daily budget: 800Rs Estimated reach: 2.3K-6.1K Estimated link clicks: 6-19 Interests: Beauty salons, Cosmetics, Fragrances, Hair products Primary text: Indulge in the goodness of non-toxic beauty.            </vt:lpstr>
      <vt:lpstr>Email Ad Campaigns </vt:lpstr>
      <vt:lpstr>PowerPoint Presentation</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SABITHA PRIYA</dc:creator>
  <cp:lastModifiedBy>Mummini Jyothsna</cp:lastModifiedBy>
  <cp:revision>16</cp:revision>
  <dcterms:modified xsi:type="dcterms:W3CDTF">2023-09-12T16:19:18Z</dcterms:modified>
</cp:coreProperties>
</file>